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handoutMasterIdLst>
    <p:handoutMasterId r:id="rId42"/>
  </p:handoutMasterIdLst>
  <p:sldIdLst>
    <p:sldId id="256" r:id="rId2"/>
    <p:sldId id="264" r:id="rId3"/>
    <p:sldId id="346" r:id="rId4"/>
    <p:sldId id="310" r:id="rId5"/>
    <p:sldId id="311" r:id="rId6"/>
    <p:sldId id="312" r:id="rId7"/>
    <p:sldId id="313" r:id="rId8"/>
    <p:sldId id="315" r:id="rId9"/>
    <p:sldId id="316" r:id="rId10"/>
    <p:sldId id="317" r:id="rId11"/>
    <p:sldId id="318" r:id="rId12"/>
    <p:sldId id="343" r:id="rId13"/>
    <p:sldId id="320" r:id="rId14"/>
    <p:sldId id="266" r:id="rId15"/>
    <p:sldId id="267" r:id="rId16"/>
    <p:sldId id="268" r:id="rId17"/>
    <p:sldId id="352" r:id="rId18"/>
    <p:sldId id="351" r:id="rId19"/>
    <p:sldId id="269" r:id="rId20"/>
    <p:sldId id="331" r:id="rId21"/>
    <p:sldId id="348" r:id="rId22"/>
    <p:sldId id="345" r:id="rId23"/>
    <p:sldId id="270" r:id="rId24"/>
    <p:sldId id="350" r:id="rId25"/>
    <p:sldId id="276" r:id="rId26"/>
    <p:sldId id="347" r:id="rId27"/>
    <p:sldId id="271" r:id="rId28"/>
    <p:sldId id="272" r:id="rId29"/>
    <p:sldId id="273" r:id="rId30"/>
    <p:sldId id="274" r:id="rId31"/>
    <p:sldId id="275" r:id="rId32"/>
    <p:sldId id="340" r:id="rId33"/>
    <p:sldId id="314" r:id="rId34"/>
    <p:sldId id="341" r:id="rId35"/>
    <p:sldId id="342" r:id="rId36"/>
    <p:sldId id="308" r:id="rId37"/>
    <p:sldId id="305" r:id="rId38"/>
    <p:sldId id="336" r:id="rId39"/>
    <p:sldId id="344" r:id="rId4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34BCB9D-FEB2-4FD2-80D9-644BD96E9183}">
          <p14:sldIdLst>
            <p14:sldId id="256"/>
            <p14:sldId id="264"/>
            <p14:sldId id="346"/>
            <p14:sldId id="310"/>
            <p14:sldId id="311"/>
            <p14:sldId id="312"/>
            <p14:sldId id="313"/>
            <p14:sldId id="315"/>
            <p14:sldId id="316"/>
            <p14:sldId id="317"/>
            <p14:sldId id="318"/>
            <p14:sldId id="343"/>
            <p14:sldId id="320"/>
            <p14:sldId id="266"/>
            <p14:sldId id="267"/>
            <p14:sldId id="268"/>
            <p14:sldId id="352"/>
            <p14:sldId id="351"/>
            <p14:sldId id="269"/>
            <p14:sldId id="331"/>
            <p14:sldId id="348"/>
            <p14:sldId id="345"/>
            <p14:sldId id="270"/>
            <p14:sldId id="350"/>
            <p14:sldId id="276"/>
            <p14:sldId id="347"/>
            <p14:sldId id="271"/>
            <p14:sldId id="272"/>
            <p14:sldId id="273"/>
            <p14:sldId id="274"/>
            <p14:sldId id="275"/>
            <p14:sldId id="340"/>
            <p14:sldId id="314"/>
            <p14:sldId id="341"/>
            <p14:sldId id="342"/>
            <p14:sldId id="308"/>
            <p14:sldId id="305"/>
            <p14:sldId id="336"/>
            <p14:sldId id="34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mith, Pam (CO)" initials="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24" autoAdjust="0"/>
  </p:normalViewPr>
  <p:slideViewPr>
    <p:cSldViewPr>
      <p:cViewPr varScale="1">
        <p:scale>
          <a:sx n="70" d="100"/>
          <a:sy n="70" d="100"/>
        </p:scale>
        <p:origin x="66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smtClean="0"/>
              <a:t>Highlands</a:t>
            </a:r>
            <a:r>
              <a:rPr lang="en-GB" baseline="0" dirty="0" smtClean="0"/>
              <a:t> &amp; Islands </a:t>
            </a:r>
          </a:p>
          <a:p>
            <a:pPr>
              <a:defRPr/>
            </a:pPr>
            <a:r>
              <a:rPr lang="en-GB" dirty="0" smtClean="0"/>
              <a:t>Jan</a:t>
            </a:r>
            <a:r>
              <a:rPr lang="en-GB" baseline="0" dirty="0" smtClean="0"/>
              <a:t> – Aug 2018 – 55 cases	</a:t>
            </a:r>
            <a:endParaRPr lang="en-GB" dirty="0"/>
          </a:p>
        </c:rich>
      </c:tx>
      <c:layout>
        <c:manualLayout>
          <c:xMode val="edge"/>
          <c:yMode val="edge"/>
          <c:x val="0.28364281010179704"/>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55 Cases Jan-Aug 2018</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cat>
            <c:strRef>
              <c:f>Sheet1!$A$2:$A$6</c:f>
              <c:strCache>
                <c:ptCount val="5"/>
                <c:pt idx="0">
                  <c:v>Education 3.6%</c:v>
                </c:pt>
                <c:pt idx="1">
                  <c:v>Premises 3.6%</c:v>
                </c:pt>
                <c:pt idx="2">
                  <c:v>No discrimination identified 14.5%</c:v>
                </c:pt>
                <c:pt idx="3">
                  <c:v>Services &amp; Public Functions 40%</c:v>
                </c:pt>
                <c:pt idx="4">
                  <c:v>Work 38.2%</c:v>
                </c:pt>
              </c:strCache>
            </c:strRef>
          </c:cat>
          <c:val>
            <c:numRef>
              <c:f>Sheet1!$B$2:$B$7</c:f>
              <c:numCache>
                <c:formatCode>General</c:formatCode>
                <c:ptCount val="6"/>
                <c:pt idx="0">
                  <c:v>3.6</c:v>
                </c:pt>
                <c:pt idx="1">
                  <c:v>3.6</c:v>
                </c:pt>
                <c:pt idx="2">
                  <c:v>14.5</c:v>
                </c:pt>
                <c:pt idx="3">
                  <c:v>40</c:v>
                </c:pt>
                <c:pt idx="4">
                  <c:v>38.200000000000003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5.0870144276719341E-2"/>
          <c:y val="0.75101061547307513"/>
          <c:w val="0.89999993324127303"/>
          <c:h val="0.2086487863958334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104938271604938"/>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7930033051424134E-2"/>
          <c:y val="0.12356375869621559"/>
          <c:w val="0.91206996694857589"/>
          <c:h val="0.72162543087515296"/>
        </c:manualLayout>
      </c:layout>
      <c:barChart>
        <c:barDir val="col"/>
        <c:grouping val="clustered"/>
        <c:varyColors val="0"/>
        <c:ser>
          <c:idx val="0"/>
          <c:order val="0"/>
          <c:tx>
            <c:strRef>
              <c:f>Sheet1!$B$1</c:f>
              <c:strCache>
                <c:ptCount val="1"/>
                <c:pt idx="0">
                  <c:v>Visitor Numbers</c:v>
                </c:pt>
              </c:strCache>
            </c:strRef>
          </c:tx>
          <c:spPr>
            <a:solidFill>
              <a:schemeClr val="accent1"/>
            </a:solidFill>
            <a:ln>
              <a:noFill/>
            </a:ln>
            <a:effectLst/>
          </c:spPr>
          <c:invertIfNegative val="0"/>
          <c:cat>
            <c:numRef>
              <c:f>Sheet1!$A$2:$A$5</c:f>
              <c:numCache>
                <c:formatCode>General</c:formatCode>
                <c:ptCount val="4"/>
                <c:pt idx="0">
                  <c:v>1985</c:v>
                </c:pt>
                <c:pt idx="1">
                  <c:v>1992</c:v>
                </c:pt>
                <c:pt idx="2">
                  <c:v>2016</c:v>
                </c:pt>
                <c:pt idx="3">
                  <c:v>2017</c:v>
                </c:pt>
              </c:numCache>
            </c:numRef>
          </c:cat>
          <c:val>
            <c:numRef>
              <c:f>Sheet1!$B$2:$B$5</c:f>
              <c:numCache>
                <c:formatCode>#,##0</c:formatCode>
                <c:ptCount val="4"/>
                <c:pt idx="0">
                  <c:v>348229</c:v>
                </c:pt>
                <c:pt idx="1">
                  <c:v>237739</c:v>
                </c:pt>
                <c:pt idx="2">
                  <c:v>292328</c:v>
                </c:pt>
                <c:pt idx="3">
                  <c:v>266850</c:v>
                </c:pt>
              </c:numCache>
            </c:numRef>
          </c:val>
        </c:ser>
        <c:dLbls>
          <c:showLegendKey val="0"/>
          <c:showVal val="0"/>
          <c:showCatName val="0"/>
          <c:showSerName val="0"/>
          <c:showPercent val="0"/>
          <c:showBubbleSize val="0"/>
        </c:dLbls>
        <c:gapWidth val="219"/>
        <c:overlap val="-27"/>
        <c:axId val="436655424"/>
        <c:axId val="436654640"/>
      </c:barChart>
      <c:catAx>
        <c:axId val="43665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6654640"/>
        <c:crosses val="autoZero"/>
        <c:auto val="1"/>
        <c:lblAlgn val="ctr"/>
        <c:lblOffset val="100"/>
        <c:noMultiLvlLbl val="0"/>
      </c:catAx>
      <c:valAx>
        <c:axId val="436654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66554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319EEE-8738-4C7E-9182-28FF0189F88F}"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GB"/>
        </a:p>
      </dgm:t>
    </dgm:pt>
    <dgm:pt modelId="{476C4982-73EC-467F-9829-0FCBFA77FD23}">
      <dgm:prSet phldrT="[Text]"/>
      <dgm:spPr/>
      <dgm:t>
        <a:bodyPr/>
        <a:lstStyle/>
        <a:p>
          <a:r>
            <a:rPr lang="en-GB" dirty="0" smtClean="0"/>
            <a:t>Societal Benefits of Equality</a:t>
          </a:r>
          <a:endParaRPr lang="en-GB" dirty="0"/>
        </a:p>
      </dgm:t>
    </dgm:pt>
    <dgm:pt modelId="{7AA5C16B-1B7D-4452-9DB7-322AD1FEC778}" type="parTrans" cxnId="{27B9A8BB-8351-4D87-950B-F8525F78AD5B}">
      <dgm:prSet/>
      <dgm:spPr/>
      <dgm:t>
        <a:bodyPr/>
        <a:lstStyle/>
        <a:p>
          <a:endParaRPr lang="en-GB"/>
        </a:p>
      </dgm:t>
    </dgm:pt>
    <dgm:pt modelId="{92E93133-B233-47B8-BDBC-E3FCD64C93E1}" type="sibTrans" cxnId="{27B9A8BB-8351-4D87-950B-F8525F78AD5B}">
      <dgm:prSet/>
      <dgm:spPr/>
      <dgm:t>
        <a:bodyPr/>
        <a:lstStyle/>
        <a:p>
          <a:endParaRPr lang="en-GB"/>
        </a:p>
      </dgm:t>
    </dgm:pt>
    <dgm:pt modelId="{8E1ED880-72F8-4086-992D-D38E40806A80}">
      <dgm:prSet phldrT="[Text]"/>
      <dgm:spPr/>
      <dgm:t>
        <a:bodyPr/>
        <a:lstStyle/>
        <a:p>
          <a:r>
            <a:rPr lang="en-GB" dirty="0" smtClean="0"/>
            <a:t>Equal Access</a:t>
          </a:r>
          <a:endParaRPr lang="en-GB" dirty="0"/>
        </a:p>
      </dgm:t>
    </dgm:pt>
    <dgm:pt modelId="{911BEF70-C615-4648-9F4D-5676B5FB069E}" type="parTrans" cxnId="{A3974FCF-1A5C-4FFC-B6F9-87A6F17AD11D}">
      <dgm:prSet/>
      <dgm:spPr/>
      <dgm:t>
        <a:bodyPr/>
        <a:lstStyle/>
        <a:p>
          <a:endParaRPr lang="en-GB"/>
        </a:p>
      </dgm:t>
    </dgm:pt>
    <dgm:pt modelId="{194BE483-8940-42C8-A089-58D8959260BF}" type="sibTrans" cxnId="{A3974FCF-1A5C-4FFC-B6F9-87A6F17AD11D}">
      <dgm:prSet/>
      <dgm:spPr/>
      <dgm:t>
        <a:bodyPr/>
        <a:lstStyle/>
        <a:p>
          <a:endParaRPr lang="en-GB"/>
        </a:p>
      </dgm:t>
    </dgm:pt>
    <dgm:pt modelId="{D796D1A3-8450-4083-AABE-4C0CEE6DB476}">
      <dgm:prSet phldrT="[Text]"/>
      <dgm:spPr/>
      <dgm:t>
        <a:bodyPr/>
        <a:lstStyle/>
        <a:p>
          <a:r>
            <a:rPr lang="en-GB" dirty="0" smtClean="0"/>
            <a:t>Equal Opportunities</a:t>
          </a:r>
          <a:endParaRPr lang="en-GB" dirty="0"/>
        </a:p>
      </dgm:t>
    </dgm:pt>
    <dgm:pt modelId="{393480D2-D3AC-42A2-9417-B5CBD6CCF007}" type="parTrans" cxnId="{4BEBBD79-E9DE-4F0B-AFA3-B43ACF363082}">
      <dgm:prSet/>
      <dgm:spPr/>
      <dgm:t>
        <a:bodyPr/>
        <a:lstStyle/>
        <a:p>
          <a:endParaRPr lang="en-GB"/>
        </a:p>
      </dgm:t>
    </dgm:pt>
    <dgm:pt modelId="{B0005478-811E-42EE-929B-5D2FD3B75FCF}" type="sibTrans" cxnId="{4BEBBD79-E9DE-4F0B-AFA3-B43ACF363082}">
      <dgm:prSet/>
      <dgm:spPr/>
      <dgm:t>
        <a:bodyPr/>
        <a:lstStyle/>
        <a:p>
          <a:endParaRPr lang="en-GB"/>
        </a:p>
      </dgm:t>
    </dgm:pt>
    <dgm:pt modelId="{A35BE92C-8255-4DA5-AEF0-B0F35F6A13F1}">
      <dgm:prSet phldrT="[Text]"/>
      <dgm:spPr/>
      <dgm:t>
        <a:bodyPr/>
        <a:lstStyle/>
        <a:p>
          <a:r>
            <a:rPr lang="en-GB" dirty="0" smtClean="0"/>
            <a:t>Fairness</a:t>
          </a:r>
          <a:endParaRPr lang="en-GB" dirty="0"/>
        </a:p>
      </dgm:t>
    </dgm:pt>
    <dgm:pt modelId="{C1C6FC54-5770-4C65-9502-B8CF0CC492B2}" type="parTrans" cxnId="{88DC8300-181F-41FF-A9BF-B2F1BC716941}">
      <dgm:prSet/>
      <dgm:spPr/>
      <dgm:t>
        <a:bodyPr/>
        <a:lstStyle/>
        <a:p>
          <a:endParaRPr lang="en-GB"/>
        </a:p>
      </dgm:t>
    </dgm:pt>
    <dgm:pt modelId="{7928E13F-CF73-4199-8670-CD7295A29BB5}" type="sibTrans" cxnId="{88DC8300-181F-41FF-A9BF-B2F1BC716941}">
      <dgm:prSet/>
      <dgm:spPr/>
      <dgm:t>
        <a:bodyPr/>
        <a:lstStyle/>
        <a:p>
          <a:endParaRPr lang="en-GB"/>
        </a:p>
      </dgm:t>
    </dgm:pt>
    <dgm:pt modelId="{44B7EE13-6A3D-4B6F-8670-AD26B6D2F9AC}">
      <dgm:prSet phldrT="[Text]"/>
      <dgm:spPr/>
      <dgm:t>
        <a:bodyPr/>
        <a:lstStyle/>
        <a:p>
          <a:r>
            <a:rPr lang="en-GB" dirty="0" smtClean="0"/>
            <a:t>Inclusion</a:t>
          </a:r>
          <a:endParaRPr lang="en-GB" dirty="0"/>
        </a:p>
      </dgm:t>
    </dgm:pt>
    <dgm:pt modelId="{0CB8DD4C-A7B9-4EE9-AE2F-AA1E7B6EAD25}" type="parTrans" cxnId="{D2259DA8-AC03-4DFE-8E8D-F6FEBBE5FA64}">
      <dgm:prSet/>
      <dgm:spPr/>
      <dgm:t>
        <a:bodyPr/>
        <a:lstStyle/>
        <a:p>
          <a:endParaRPr lang="en-GB"/>
        </a:p>
      </dgm:t>
    </dgm:pt>
    <dgm:pt modelId="{594122C3-4A6E-47E9-838E-55B265E77B02}" type="sibTrans" cxnId="{D2259DA8-AC03-4DFE-8E8D-F6FEBBE5FA64}">
      <dgm:prSet/>
      <dgm:spPr/>
      <dgm:t>
        <a:bodyPr/>
        <a:lstStyle/>
        <a:p>
          <a:endParaRPr lang="en-GB"/>
        </a:p>
      </dgm:t>
    </dgm:pt>
    <dgm:pt modelId="{13921DFD-BADB-4BDE-BEEC-1D574191B9A5}">
      <dgm:prSet phldrT="[Text]"/>
      <dgm:spPr/>
      <dgm:t>
        <a:bodyPr/>
        <a:lstStyle/>
        <a:p>
          <a:r>
            <a:rPr lang="en-GB" dirty="0" smtClean="0"/>
            <a:t>Less Isolation</a:t>
          </a:r>
          <a:endParaRPr lang="en-GB" dirty="0"/>
        </a:p>
      </dgm:t>
    </dgm:pt>
    <dgm:pt modelId="{8566E82B-C69B-401F-B7D6-98EB125B60AA}" type="parTrans" cxnId="{2D83D6DF-BCDB-48F2-985A-936348FEAB37}">
      <dgm:prSet/>
      <dgm:spPr/>
      <dgm:t>
        <a:bodyPr/>
        <a:lstStyle/>
        <a:p>
          <a:endParaRPr lang="en-GB"/>
        </a:p>
      </dgm:t>
    </dgm:pt>
    <dgm:pt modelId="{ABB57EAD-9518-4363-B19C-5E31F69D7E22}" type="sibTrans" cxnId="{2D83D6DF-BCDB-48F2-985A-936348FEAB37}">
      <dgm:prSet/>
      <dgm:spPr/>
      <dgm:t>
        <a:bodyPr/>
        <a:lstStyle/>
        <a:p>
          <a:endParaRPr lang="en-GB"/>
        </a:p>
      </dgm:t>
    </dgm:pt>
    <dgm:pt modelId="{084081F3-D861-445E-A79B-3B21D3DCA05B}">
      <dgm:prSet phldrT="[Text]"/>
      <dgm:spPr/>
      <dgm:t>
        <a:bodyPr/>
        <a:lstStyle/>
        <a:p>
          <a:r>
            <a:rPr lang="en-GB" dirty="0" smtClean="0"/>
            <a:t>Kindness, compassion &amp; respects</a:t>
          </a:r>
          <a:endParaRPr lang="en-GB" dirty="0"/>
        </a:p>
      </dgm:t>
    </dgm:pt>
    <dgm:pt modelId="{BE20CB7B-3E9C-4A4F-9DA5-FF42A5ABC6F6}" type="parTrans" cxnId="{4AC86F5A-1AB3-40A7-A81F-BC32625793CD}">
      <dgm:prSet/>
      <dgm:spPr/>
      <dgm:t>
        <a:bodyPr/>
        <a:lstStyle/>
        <a:p>
          <a:endParaRPr lang="en-GB"/>
        </a:p>
      </dgm:t>
    </dgm:pt>
    <dgm:pt modelId="{58651916-FB35-471C-894E-44BE709E431E}" type="sibTrans" cxnId="{4AC86F5A-1AB3-40A7-A81F-BC32625793CD}">
      <dgm:prSet/>
      <dgm:spPr/>
      <dgm:t>
        <a:bodyPr/>
        <a:lstStyle/>
        <a:p>
          <a:endParaRPr lang="en-GB"/>
        </a:p>
      </dgm:t>
    </dgm:pt>
    <dgm:pt modelId="{7CB523CA-32CF-4E5A-BAAE-89D8B26B8822}">
      <dgm:prSet/>
      <dgm:spPr/>
    </dgm:pt>
    <dgm:pt modelId="{B434138B-E086-43B6-A09D-A0F4271B2D30}" type="parTrans" cxnId="{FA2945D2-1F96-4021-BACF-6F6FDD3B3791}">
      <dgm:prSet/>
      <dgm:spPr/>
      <dgm:t>
        <a:bodyPr/>
        <a:lstStyle/>
        <a:p>
          <a:endParaRPr lang="en-GB"/>
        </a:p>
      </dgm:t>
    </dgm:pt>
    <dgm:pt modelId="{8CC201A0-3BE9-470F-84E1-ECA0CBF6D70E}" type="sibTrans" cxnId="{FA2945D2-1F96-4021-BACF-6F6FDD3B3791}">
      <dgm:prSet/>
      <dgm:spPr/>
      <dgm:t>
        <a:bodyPr/>
        <a:lstStyle/>
        <a:p>
          <a:endParaRPr lang="en-GB"/>
        </a:p>
      </dgm:t>
    </dgm:pt>
    <dgm:pt modelId="{B16F6A22-F463-42F4-BD4D-F8991318C8C7}" type="pres">
      <dgm:prSet presAssocID="{22319EEE-8738-4C7E-9182-28FF0189F88F}" presName="Name0" presStyleCnt="0">
        <dgm:presLayoutVars>
          <dgm:chMax val="1"/>
          <dgm:chPref val="1"/>
          <dgm:dir/>
          <dgm:animOne val="branch"/>
          <dgm:animLvl val="lvl"/>
        </dgm:presLayoutVars>
      </dgm:prSet>
      <dgm:spPr/>
    </dgm:pt>
    <dgm:pt modelId="{A2E52036-D08B-4C1F-B52D-979B4CD99FFD}" type="pres">
      <dgm:prSet presAssocID="{476C4982-73EC-467F-9829-0FCBFA77FD23}" presName="Parent" presStyleLbl="node0" presStyleIdx="0" presStyleCnt="1">
        <dgm:presLayoutVars>
          <dgm:chMax val="6"/>
          <dgm:chPref val="6"/>
        </dgm:presLayoutVars>
      </dgm:prSet>
      <dgm:spPr/>
      <dgm:t>
        <a:bodyPr/>
        <a:lstStyle/>
        <a:p>
          <a:endParaRPr lang="en-GB"/>
        </a:p>
      </dgm:t>
    </dgm:pt>
    <dgm:pt modelId="{587C1115-C620-4196-8909-91D72C06C6F8}" type="pres">
      <dgm:prSet presAssocID="{8E1ED880-72F8-4086-992D-D38E40806A80}" presName="Accent1" presStyleCnt="0"/>
      <dgm:spPr/>
    </dgm:pt>
    <dgm:pt modelId="{2407239B-7699-4F2C-BE4B-726B4610E21E}" type="pres">
      <dgm:prSet presAssocID="{8E1ED880-72F8-4086-992D-D38E40806A80}" presName="Accent" presStyleLbl="bgShp" presStyleIdx="0" presStyleCnt="6"/>
      <dgm:spPr/>
    </dgm:pt>
    <dgm:pt modelId="{7316BE56-6E10-42CD-8675-EE1495C0132E}" type="pres">
      <dgm:prSet presAssocID="{8E1ED880-72F8-4086-992D-D38E40806A80}" presName="Child1" presStyleLbl="node1" presStyleIdx="0" presStyleCnt="6">
        <dgm:presLayoutVars>
          <dgm:chMax val="0"/>
          <dgm:chPref val="0"/>
          <dgm:bulletEnabled val="1"/>
        </dgm:presLayoutVars>
      </dgm:prSet>
      <dgm:spPr/>
    </dgm:pt>
    <dgm:pt modelId="{D6D7D2CC-5E0A-4DF3-B4EA-4FA9DE80A4C1}" type="pres">
      <dgm:prSet presAssocID="{D796D1A3-8450-4083-AABE-4C0CEE6DB476}" presName="Accent2" presStyleCnt="0"/>
      <dgm:spPr/>
    </dgm:pt>
    <dgm:pt modelId="{4CF6B06F-FDF8-4CF2-987C-D1234BF1D367}" type="pres">
      <dgm:prSet presAssocID="{D796D1A3-8450-4083-AABE-4C0CEE6DB476}" presName="Accent" presStyleLbl="bgShp" presStyleIdx="1" presStyleCnt="6"/>
      <dgm:spPr/>
    </dgm:pt>
    <dgm:pt modelId="{6A190998-EC9E-4F9F-BA92-2A94E8CACFA9}" type="pres">
      <dgm:prSet presAssocID="{D796D1A3-8450-4083-AABE-4C0CEE6DB476}" presName="Child2" presStyleLbl="node1" presStyleIdx="1" presStyleCnt="6">
        <dgm:presLayoutVars>
          <dgm:chMax val="0"/>
          <dgm:chPref val="0"/>
          <dgm:bulletEnabled val="1"/>
        </dgm:presLayoutVars>
      </dgm:prSet>
      <dgm:spPr/>
    </dgm:pt>
    <dgm:pt modelId="{B1E40F37-7FFE-4546-92DA-8C4AA49CF7C3}" type="pres">
      <dgm:prSet presAssocID="{A35BE92C-8255-4DA5-AEF0-B0F35F6A13F1}" presName="Accent3" presStyleCnt="0"/>
      <dgm:spPr/>
    </dgm:pt>
    <dgm:pt modelId="{E40FF3FF-F784-41CB-9EF8-766FFC115F93}" type="pres">
      <dgm:prSet presAssocID="{A35BE92C-8255-4DA5-AEF0-B0F35F6A13F1}" presName="Accent" presStyleLbl="bgShp" presStyleIdx="2" presStyleCnt="6"/>
      <dgm:spPr/>
    </dgm:pt>
    <dgm:pt modelId="{3B4DDD40-1C1B-46B4-A91A-43744C0A3B20}" type="pres">
      <dgm:prSet presAssocID="{A35BE92C-8255-4DA5-AEF0-B0F35F6A13F1}" presName="Child3" presStyleLbl="node1" presStyleIdx="2" presStyleCnt="6">
        <dgm:presLayoutVars>
          <dgm:chMax val="0"/>
          <dgm:chPref val="0"/>
          <dgm:bulletEnabled val="1"/>
        </dgm:presLayoutVars>
      </dgm:prSet>
      <dgm:spPr/>
      <dgm:t>
        <a:bodyPr/>
        <a:lstStyle/>
        <a:p>
          <a:endParaRPr lang="en-GB"/>
        </a:p>
      </dgm:t>
    </dgm:pt>
    <dgm:pt modelId="{5AA4FFB4-46B1-4F76-B250-EDB40B1FD432}" type="pres">
      <dgm:prSet presAssocID="{44B7EE13-6A3D-4B6F-8670-AD26B6D2F9AC}" presName="Accent4" presStyleCnt="0"/>
      <dgm:spPr/>
    </dgm:pt>
    <dgm:pt modelId="{25736321-E8C9-45C5-B209-DF9719DDC807}" type="pres">
      <dgm:prSet presAssocID="{44B7EE13-6A3D-4B6F-8670-AD26B6D2F9AC}" presName="Accent" presStyleLbl="bgShp" presStyleIdx="3" presStyleCnt="6"/>
      <dgm:spPr/>
    </dgm:pt>
    <dgm:pt modelId="{A31488EA-89AD-4EE5-8A86-087EE93F11DC}" type="pres">
      <dgm:prSet presAssocID="{44B7EE13-6A3D-4B6F-8670-AD26B6D2F9AC}" presName="Child4" presStyleLbl="node1" presStyleIdx="3" presStyleCnt="6">
        <dgm:presLayoutVars>
          <dgm:chMax val="0"/>
          <dgm:chPref val="0"/>
          <dgm:bulletEnabled val="1"/>
        </dgm:presLayoutVars>
      </dgm:prSet>
      <dgm:spPr/>
    </dgm:pt>
    <dgm:pt modelId="{598C8934-3C8D-4B44-8016-38A5295205D1}" type="pres">
      <dgm:prSet presAssocID="{13921DFD-BADB-4BDE-BEEC-1D574191B9A5}" presName="Accent5" presStyleCnt="0"/>
      <dgm:spPr/>
    </dgm:pt>
    <dgm:pt modelId="{B8D12197-2F69-47F3-8F5E-AC8E042AADB4}" type="pres">
      <dgm:prSet presAssocID="{13921DFD-BADB-4BDE-BEEC-1D574191B9A5}" presName="Accent" presStyleLbl="bgShp" presStyleIdx="4" presStyleCnt="6"/>
      <dgm:spPr/>
    </dgm:pt>
    <dgm:pt modelId="{2CDC65BB-2A17-44F2-81EB-8E115533FC82}" type="pres">
      <dgm:prSet presAssocID="{13921DFD-BADB-4BDE-BEEC-1D574191B9A5}" presName="Child5" presStyleLbl="node1" presStyleIdx="4" presStyleCnt="6">
        <dgm:presLayoutVars>
          <dgm:chMax val="0"/>
          <dgm:chPref val="0"/>
          <dgm:bulletEnabled val="1"/>
        </dgm:presLayoutVars>
      </dgm:prSet>
      <dgm:spPr/>
    </dgm:pt>
    <dgm:pt modelId="{BC185008-AA32-4E2C-848C-059A6EAADD64}" type="pres">
      <dgm:prSet presAssocID="{084081F3-D861-445E-A79B-3B21D3DCA05B}" presName="Accent6" presStyleCnt="0"/>
      <dgm:spPr/>
    </dgm:pt>
    <dgm:pt modelId="{A35D34A7-C060-43EC-BD31-C802A0C9C46F}" type="pres">
      <dgm:prSet presAssocID="{084081F3-D861-445E-A79B-3B21D3DCA05B}" presName="Accent" presStyleLbl="bgShp" presStyleIdx="5" presStyleCnt="6"/>
      <dgm:spPr/>
    </dgm:pt>
    <dgm:pt modelId="{80328455-791E-403A-AA55-CD8FC864109A}" type="pres">
      <dgm:prSet presAssocID="{084081F3-D861-445E-A79B-3B21D3DCA05B}" presName="Child6" presStyleLbl="node1" presStyleIdx="5" presStyleCnt="6">
        <dgm:presLayoutVars>
          <dgm:chMax val="0"/>
          <dgm:chPref val="0"/>
          <dgm:bulletEnabled val="1"/>
        </dgm:presLayoutVars>
      </dgm:prSet>
      <dgm:spPr/>
      <dgm:t>
        <a:bodyPr/>
        <a:lstStyle/>
        <a:p>
          <a:endParaRPr lang="en-GB"/>
        </a:p>
      </dgm:t>
    </dgm:pt>
  </dgm:ptLst>
  <dgm:cxnLst>
    <dgm:cxn modelId="{8F9C8FCA-AD55-458A-9AAE-2EFABAE48749}" type="presOf" srcId="{476C4982-73EC-467F-9829-0FCBFA77FD23}" destId="{A2E52036-D08B-4C1F-B52D-979B4CD99FFD}" srcOrd="0" destOrd="0" presId="urn:microsoft.com/office/officeart/2011/layout/HexagonRadial"/>
    <dgm:cxn modelId="{2D83D6DF-BCDB-48F2-985A-936348FEAB37}" srcId="{476C4982-73EC-467F-9829-0FCBFA77FD23}" destId="{13921DFD-BADB-4BDE-BEEC-1D574191B9A5}" srcOrd="4" destOrd="0" parTransId="{8566E82B-C69B-401F-B7D6-98EB125B60AA}" sibTransId="{ABB57EAD-9518-4363-B19C-5E31F69D7E22}"/>
    <dgm:cxn modelId="{265A3969-238F-4247-B794-639BB66AC76A}" type="presOf" srcId="{8E1ED880-72F8-4086-992D-D38E40806A80}" destId="{7316BE56-6E10-42CD-8675-EE1495C0132E}" srcOrd="0" destOrd="0" presId="urn:microsoft.com/office/officeart/2011/layout/HexagonRadial"/>
    <dgm:cxn modelId="{FA2945D2-1F96-4021-BACF-6F6FDD3B3791}" srcId="{476C4982-73EC-467F-9829-0FCBFA77FD23}" destId="{7CB523CA-32CF-4E5A-BAAE-89D8B26B8822}" srcOrd="6" destOrd="0" parTransId="{B434138B-E086-43B6-A09D-A0F4271B2D30}" sibTransId="{8CC201A0-3BE9-470F-84E1-ECA0CBF6D70E}"/>
    <dgm:cxn modelId="{A3974FCF-1A5C-4FFC-B6F9-87A6F17AD11D}" srcId="{476C4982-73EC-467F-9829-0FCBFA77FD23}" destId="{8E1ED880-72F8-4086-992D-D38E40806A80}" srcOrd="0" destOrd="0" parTransId="{911BEF70-C615-4648-9F4D-5676B5FB069E}" sibTransId="{194BE483-8940-42C8-A089-58D8959260BF}"/>
    <dgm:cxn modelId="{27B9A8BB-8351-4D87-950B-F8525F78AD5B}" srcId="{22319EEE-8738-4C7E-9182-28FF0189F88F}" destId="{476C4982-73EC-467F-9829-0FCBFA77FD23}" srcOrd="0" destOrd="0" parTransId="{7AA5C16B-1B7D-4452-9DB7-322AD1FEC778}" sibTransId="{92E93133-B233-47B8-BDBC-E3FCD64C93E1}"/>
    <dgm:cxn modelId="{88DC8300-181F-41FF-A9BF-B2F1BC716941}" srcId="{476C4982-73EC-467F-9829-0FCBFA77FD23}" destId="{A35BE92C-8255-4DA5-AEF0-B0F35F6A13F1}" srcOrd="2" destOrd="0" parTransId="{C1C6FC54-5770-4C65-9502-B8CF0CC492B2}" sibTransId="{7928E13F-CF73-4199-8670-CD7295A29BB5}"/>
    <dgm:cxn modelId="{8D641CCA-FA41-43AD-9F4F-B9B909527D5A}" type="presOf" srcId="{44B7EE13-6A3D-4B6F-8670-AD26B6D2F9AC}" destId="{A31488EA-89AD-4EE5-8A86-087EE93F11DC}" srcOrd="0" destOrd="0" presId="urn:microsoft.com/office/officeart/2011/layout/HexagonRadial"/>
    <dgm:cxn modelId="{E47BB04E-AFE2-4456-BF53-B351280A50E2}" type="presOf" srcId="{13921DFD-BADB-4BDE-BEEC-1D574191B9A5}" destId="{2CDC65BB-2A17-44F2-81EB-8E115533FC82}" srcOrd="0" destOrd="0" presId="urn:microsoft.com/office/officeart/2011/layout/HexagonRadial"/>
    <dgm:cxn modelId="{D2259DA8-AC03-4DFE-8E8D-F6FEBBE5FA64}" srcId="{476C4982-73EC-467F-9829-0FCBFA77FD23}" destId="{44B7EE13-6A3D-4B6F-8670-AD26B6D2F9AC}" srcOrd="3" destOrd="0" parTransId="{0CB8DD4C-A7B9-4EE9-AE2F-AA1E7B6EAD25}" sibTransId="{594122C3-4A6E-47E9-838E-55B265E77B02}"/>
    <dgm:cxn modelId="{82E26DCC-ABAE-4EEF-8008-A69664A60095}" type="presOf" srcId="{22319EEE-8738-4C7E-9182-28FF0189F88F}" destId="{B16F6A22-F463-42F4-BD4D-F8991318C8C7}" srcOrd="0" destOrd="0" presId="urn:microsoft.com/office/officeart/2011/layout/HexagonRadial"/>
    <dgm:cxn modelId="{37390639-6E13-45A8-A1A9-39FADE296A49}" type="presOf" srcId="{D796D1A3-8450-4083-AABE-4C0CEE6DB476}" destId="{6A190998-EC9E-4F9F-BA92-2A94E8CACFA9}" srcOrd="0" destOrd="0" presId="urn:microsoft.com/office/officeart/2011/layout/HexagonRadial"/>
    <dgm:cxn modelId="{4AC86F5A-1AB3-40A7-A81F-BC32625793CD}" srcId="{476C4982-73EC-467F-9829-0FCBFA77FD23}" destId="{084081F3-D861-445E-A79B-3B21D3DCA05B}" srcOrd="5" destOrd="0" parTransId="{BE20CB7B-3E9C-4A4F-9DA5-FF42A5ABC6F6}" sibTransId="{58651916-FB35-471C-894E-44BE709E431E}"/>
    <dgm:cxn modelId="{8D66CE3F-23D3-43B7-828C-AEEEBD288065}" type="presOf" srcId="{084081F3-D861-445E-A79B-3B21D3DCA05B}" destId="{80328455-791E-403A-AA55-CD8FC864109A}" srcOrd="0" destOrd="0" presId="urn:microsoft.com/office/officeart/2011/layout/HexagonRadial"/>
    <dgm:cxn modelId="{9E771C96-4205-4BBF-BF9C-FBB1D158F7B3}" type="presOf" srcId="{A35BE92C-8255-4DA5-AEF0-B0F35F6A13F1}" destId="{3B4DDD40-1C1B-46B4-A91A-43744C0A3B20}" srcOrd="0" destOrd="0" presId="urn:microsoft.com/office/officeart/2011/layout/HexagonRadial"/>
    <dgm:cxn modelId="{4BEBBD79-E9DE-4F0B-AFA3-B43ACF363082}" srcId="{476C4982-73EC-467F-9829-0FCBFA77FD23}" destId="{D796D1A3-8450-4083-AABE-4C0CEE6DB476}" srcOrd="1" destOrd="0" parTransId="{393480D2-D3AC-42A2-9417-B5CBD6CCF007}" sibTransId="{B0005478-811E-42EE-929B-5D2FD3B75FCF}"/>
    <dgm:cxn modelId="{38EED784-7284-47AC-9262-AE28655DEAF8}" type="presParOf" srcId="{B16F6A22-F463-42F4-BD4D-F8991318C8C7}" destId="{A2E52036-D08B-4C1F-B52D-979B4CD99FFD}" srcOrd="0" destOrd="0" presId="urn:microsoft.com/office/officeart/2011/layout/HexagonRadial"/>
    <dgm:cxn modelId="{5D6C34DD-8487-4A3F-AEE8-B1F381EE1317}" type="presParOf" srcId="{B16F6A22-F463-42F4-BD4D-F8991318C8C7}" destId="{587C1115-C620-4196-8909-91D72C06C6F8}" srcOrd="1" destOrd="0" presId="urn:microsoft.com/office/officeart/2011/layout/HexagonRadial"/>
    <dgm:cxn modelId="{897D8CCC-2F78-4B2D-BB73-4AA36468628D}" type="presParOf" srcId="{587C1115-C620-4196-8909-91D72C06C6F8}" destId="{2407239B-7699-4F2C-BE4B-726B4610E21E}" srcOrd="0" destOrd="0" presId="urn:microsoft.com/office/officeart/2011/layout/HexagonRadial"/>
    <dgm:cxn modelId="{82C2B9F6-46AC-4EF3-9016-64B1B886E086}" type="presParOf" srcId="{B16F6A22-F463-42F4-BD4D-F8991318C8C7}" destId="{7316BE56-6E10-42CD-8675-EE1495C0132E}" srcOrd="2" destOrd="0" presId="urn:microsoft.com/office/officeart/2011/layout/HexagonRadial"/>
    <dgm:cxn modelId="{5EEF814C-2A92-483B-B1C3-E45F459DFAD5}" type="presParOf" srcId="{B16F6A22-F463-42F4-BD4D-F8991318C8C7}" destId="{D6D7D2CC-5E0A-4DF3-B4EA-4FA9DE80A4C1}" srcOrd="3" destOrd="0" presId="urn:microsoft.com/office/officeart/2011/layout/HexagonRadial"/>
    <dgm:cxn modelId="{37F39FF1-7D01-44C0-9D76-745D5A6E47F6}" type="presParOf" srcId="{D6D7D2CC-5E0A-4DF3-B4EA-4FA9DE80A4C1}" destId="{4CF6B06F-FDF8-4CF2-987C-D1234BF1D367}" srcOrd="0" destOrd="0" presId="urn:microsoft.com/office/officeart/2011/layout/HexagonRadial"/>
    <dgm:cxn modelId="{5C768EBF-5516-4417-8C47-7D057DDA70E8}" type="presParOf" srcId="{B16F6A22-F463-42F4-BD4D-F8991318C8C7}" destId="{6A190998-EC9E-4F9F-BA92-2A94E8CACFA9}" srcOrd="4" destOrd="0" presId="urn:microsoft.com/office/officeart/2011/layout/HexagonRadial"/>
    <dgm:cxn modelId="{20B1994E-99D6-44DF-9097-85FBE6F6A2D4}" type="presParOf" srcId="{B16F6A22-F463-42F4-BD4D-F8991318C8C7}" destId="{B1E40F37-7FFE-4546-92DA-8C4AA49CF7C3}" srcOrd="5" destOrd="0" presId="urn:microsoft.com/office/officeart/2011/layout/HexagonRadial"/>
    <dgm:cxn modelId="{6FA04EB5-EC9D-4968-8B8C-A8B2D809867D}" type="presParOf" srcId="{B1E40F37-7FFE-4546-92DA-8C4AA49CF7C3}" destId="{E40FF3FF-F784-41CB-9EF8-766FFC115F93}" srcOrd="0" destOrd="0" presId="urn:microsoft.com/office/officeart/2011/layout/HexagonRadial"/>
    <dgm:cxn modelId="{17443E54-480A-42E8-98BD-2FFF12D303BF}" type="presParOf" srcId="{B16F6A22-F463-42F4-BD4D-F8991318C8C7}" destId="{3B4DDD40-1C1B-46B4-A91A-43744C0A3B20}" srcOrd="6" destOrd="0" presId="urn:microsoft.com/office/officeart/2011/layout/HexagonRadial"/>
    <dgm:cxn modelId="{CEF49811-269A-4181-9952-E27319FFF1FC}" type="presParOf" srcId="{B16F6A22-F463-42F4-BD4D-F8991318C8C7}" destId="{5AA4FFB4-46B1-4F76-B250-EDB40B1FD432}" srcOrd="7" destOrd="0" presId="urn:microsoft.com/office/officeart/2011/layout/HexagonRadial"/>
    <dgm:cxn modelId="{A1B5F17A-D6B6-4440-B7EE-F81749D5CA90}" type="presParOf" srcId="{5AA4FFB4-46B1-4F76-B250-EDB40B1FD432}" destId="{25736321-E8C9-45C5-B209-DF9719DDC807}" srcOrd="0" destOrd="0" presId="urn:microsoft.com/office/officeart/2011/layout/HexagonRadial"/>
    <dgm:cxn modelId="{C40D9581-3651-4785-9891-6875E307BACB}" type="presParOf" srcId="{B16F6A22-F463-42F4-BD4D-F8991318C8C7}" destId="{A31488EA-89AD-4EE5-8A86-087EE93F11DC}" srcOrd="8" destOrd="0" presId="urn:microsoft.com/office/officeart/2011/layout/HexagonRadial"/>
    <dgm:cxn modelId="{F8F3CC9F-D1C4-4973-93B8-B279725FFEDE}" type="presParOf" srcId="{B16F6A22-F463-42F4-BD4D-F8991318C8C7}" destId="{598C8934-3C8D-4B44-8016-38A5295205D1}" srcOrd="9" destOrd="0" presId="urn:microsoft.com/office/officeart/2011/layout/HexagonRadial"/>
    <dgm:cxn modelId="{31BA404F-AD2C-4DBA-BD14-B3463187FB7B}" type="presParOf" srcId="{598C8934-3C8D-4B44-8016-38A5295205D1}" destId="{B8D12197-2F69-47F3-8F5E-AC8E042AADB4}" srcOrd="0" destOrd="0" presId="urn:microsoft.com/office/officeart/2011/layout/HexagonRadial"/>
    <dgm:cxn modelId="{31EE867F-A7C6-4DD2-8FFF-FCB7C7DD1269}" type="presParOf" srcId="{B16F6A22-F463-42F4-BD4D-F8991318C8C7}" destId="{2CDC65BB-2A17-44F2-81EB-8E115533FC82}" srcOrd="10" destOrd="0" presId="urn:microsoft.com/office/officeart/2011/layout/HexagonRadial"/>
    <dgm:cxn modelId="{98B65A06-DBE0-4279-9A71-8B6A908AA9BF}" type="presParOf" srcId="{B16F6A22-F463-42F4-BD4D-F8991318C8C7}" destId="{BC185008-AA32-4E2C-848C-059A6EAADD64}" srcOrd="11" destOrd="0" presId="urn:microsoft.com/office/officeart/2011/layout/HexagonRadial"/>
    <dgm:cxn modelId="{D345EABD-67C8-43D3-85FF-D50D5966D675}" type="presParOf" srcId="{BC185008-AA32-4E2C-848C-059A6EAADD64}" destId="{A35D34A7-C060-43EC-BD31-C802A0C9C46F}" srcOrd="0" destOrd="0" presId="urn:microsoft.com/office/officeart/2011/layout/HexagonRadial"/>
    <dgm:cxn modelId="{652CB4B5-6DBF-48B0-AC2B-D16DF791D340}" type="presParOf" srcId="{B16F6A22-F463-42F4-BD4D-F8991318C8C7}" destId="{80328455-791E-403A-AA55-CD8FC864109A}"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79C691-E9AB-403B-8DB6-2F3EF875D100}" type="doc">
      <dgm:prSet loTypeId="urn:microsoft.com/office/officeart/2005/8/layout/venn1" loCatId="relationship" qsTypeId="urn:microsoft.com/office/officeart/2005/8/quickstyle/simple1" qsCatId="simple" csTypeId="urn:microsoft.com/office/officeart/2005/8/colors/accent1_2" csCatId="accent1" phldr="1"/>
      <dgm:spPr/>
    </dgm:pt>
    <dgm:pt modelId="{B2347781-82A2-427C-85CD-DB993A95CF6F}">
      <dgm:prSet phldrT="[Text]"/>
      <dgm:spPr/>
      <dgm:t>
        <a:bodyPr/>
        <a:lstStyle/>
        <a:p>
          <a:r>
            <a:rPr lang="en-GB" dirty="0" smtClean="0"/>
            <a:t>Unwanted conduct in relation to a protected </a:t>
          </a:r>
          <a:r>
            <a:rPr lang="en-GB" dirty="0" smtClean="0"/>
            <a:t>characteristic</a:t>
          </a:r>
          <a:endParaRPr lang="en-GB" dirty="0"/>
        </a:p>
      </dgm:t>
    </dgm:pt>
    <dgm:pt modelId="{ABF40F04-FC35-459F-922B-C6C8820BC7EB}" type="parTrans" cxnId="{B02B45BB-8FC4-4F8C-B4E3-271061590C70}">
      <dgm:prSet/>
      <dgm:spPr/>
      <dgm:t>
        <a:bodyPr/>
        <a:lstStyle/>
        <a:p>
          <a:endParaRPr lang="en-GB"/>
        </a:p>
      </dgm:t>
    </dgm:pt>
    <dgm:pt modelId="{670A8BE4-70DC-424F-ACEE-AC68F3F6A5FE}" type="sibTrans" cxnId="{B02B45BB-8FC4-4F8C-B4E3-271061590C70}">
      <dgm:prSet/>
      <dgm:spPr/>
      <dgm:t>
        <a:bodyPr/>
        <a:lstStyle/>
        <a:p>
          <a:endParaRPr lang="en-GB"/>
        </a:p>
      </dgm:t>
    </dgm:pt>
    <dgm:pt modelId="{411179CD-6496-41DC-9668-5CE70A372944}">
      <dgm:prSet phldrT="[Text]"/>
      <dgm:spPr/>
      <dgm:t>
        <a:bodyPr/>
        <a:lstStyle/>
        <a:p>
          <a:endParaRPr lang="en-GB" dirty="0" smtClean="0"/>
        </a:p>
        <a:p>
          <a:r>
            <a:rPr lang="en-GB" dirty="0" smtClean="0"/>
            <a:t>Being treated less favourably due to rejection of or submission to unwanted conduct of a sexual nature or that is related to gender reassignment or sex</a:t>
          </a:r>
          <a:endParaRPr lang="en-GB" dirty="0"/>
        </a:p>
      </dgm:t>
    </dgm:pt>
    <dgm:pt modelId="{C49D843F-38D1-4635-BAE7-461B5A84ACB8}" type="parTrans" cxnId="{23B76EE8-9869-4895-A75C-BAA0D7F9784C}">
      <dgm:prSet/>
      <dgm:spPr/>
      <dgm:t>
        <a:bodyPr/>
        <a:lstStyle/>
        <a:p>
          <a:endParaRPr lang="en-GB"/>
        </a:p>
      </dgm:t>
    </dgm:pt>
    <dgm:pt modelId="{85D28715-E451-47A3-BA30-774D0A074978}" type="sibTrans" cxnId="{23B76EE8-9869-4895-A75C-BAA0D7F9784C}">
      <dgm:prSet/>
      <dgm:spPr/>
      <dgm:t>
        <a:bodyPr/>
        <a:lstStyle/>
        <a:p>
          <a:endParaRPr lang="en-GB"/>
        </a:p>
      </dgm:t>
    </dgm:pt>
    <dgm:pt modelId="{51E5BC6B-9EF6-43F9-B198-F1304249A474}">
      <dgm:prSet phldrT="[Text]"/>
      <dgm:spPr/>
      <dgm:t>
        <a:bodyPr/>
        <a:lstStyle/>
        <a:p>
          <a:r>
            <a:rPr lang="en-GB" dirty="0" smtClean="0"/>
            <a:t>Unwanted conduct of a sexual nature</a:t>
          </a:r>
          <a:endParaRPr lang="en-GB" dirty="0"/>
        </a:p>
      </dgm:t>
    </dgm:pt>
    <dgm:pt modelId="{602FB33F-D750-4A6A-B795-4A70E2313004}" type="parTrans" cxnId="{B9851DD5-1B02-4912-BCA6-CAE9BE0855FB}">
      <dgm:prSet/>
      <dgm:spPr/>
      <dgm:t>
        <a:bodyPr/>
        <a:lstStyle/>
        <a:p>
          <a:endParaRPr lang="en-GB"/>
        </a:p>
      </dgm:t>
    </dgm:pt>
    <dgm:pt modelId="{87D6DDA5-A7EC-4155-9BDA-68903E5F2830}" type="sibTrans" cxnId="{B9851DD5-1B02-4912-BCA6-CAE9BE0855FB}">
      <dgm:prSet/>
      <dgm:spPr/>
      <dgm:t>
        <a:bodyPr/>
        <a:lstStyle/>
        <a:p>
          <a:endParaRPr lang="en-GB"/>
        </a:p>
      </dgm:t>
    </dgm:pt>
    <dgm:pt modelId="{9F64FEBE-9BFC-4106-9F38-291C4B1C142E}" type="pres">
      <dgm:prSet presAssocID="{2E79C691-E9AB-403B-8DB6-2F3EF875D100}" presName="compositeShape" presStyleCnt="0">
        <dgm:presLayoutVars>
          <dgm:chMax val="7"/>
          <dgm:dir/>
          <dgm:resizeHandles val="exact"/>
        </dgm:presLayoutVars>
      </dgm:prSet>
      <dgm:spPr/>
    </dgm:pt>
    <dgm:pt modelId="{07C872CE-5728-49F9-9322-653E12184D00}" type="pres">
      <dgm:prSet presAssocID="{B2347781-82A2-427C-85CD-DB993A95CF6F}" presName="circ1" presStyleLbl="vennNode1" presStyleIdx="0" presStyleCnt="3" custLinFactNeighborX="-839" custLinFactNeighborY="-755"/>
      <dgm:spPr/>
      <dgm:t>
        <a:bodyPr/>
        <a:lstStyle/>
        <a:p>
          <a:endParaRPr lang="en-GB"/>
        </a:p>
      </dgm:t>
    </dgm:pt>
    <dgm:pt modelId="{840DD3F1-EC98-438C-A775-3F7C6441769D}" type="pres">
      <dgm:prSet presAssocID="{B2347781-82A2-427C-85CD-DB993A95CF6F}" presName="circ1Tx" presStyleLbl="revTx" presStyleIdx="0" presStyleCnt="0">
        <dgm:presLayoutVars>
          <dgm:chMax val="0"/>
          <dgm:chPref val="0"/>
          <dgm:bulletEnabled val="1"/>
        </dgm:presLayoutVars>
      </dgm:prSet>
      <dgm:spPr/>
      <dgm:t>
        <a:bodyPr/>
        <a:lstStyle/>
        <a:p>
          <a:endParaRPr lang="en-GB"/>
        </a:p>
      </dgm:t>
    </dgm:pt>
    <dgm:pt modelId="{697B96BE-667C-439D-B18A-7F5D75CD0A50}" type="pres">
      <dgm:prSet presAssocID="{411179CD-6496-41DC-9668-5CE70A372944}" presName="circ2" presStyleLbl="vennNode1" presStyleIdx="1" presStyleCnt="3"/>
      <dgm:spPr/>
      <dgm:t>
        <a:bodyPr/>
        <a:lstStyle/>
        <a:p>
          <a:endParaRPr lang="en-GB"/>
        </a:p>
      </dgm:t>
    </dgm:pt>
    <dgm:pt modelId="{63882850-F837-467A-B08E-FF4F44A37206}" type="pres">
      <dgm:prSet presAssocID="{411179CD-6496-41DC-9668-5CE70A372944}" presName="circ2Tx" presStyleLbl="revTx" presStyleIdx="0" presStyleCnt="0">
        <dgm:presLayoutVars>
          <dgm:chMax val="0"/>
          <dgm:chPref val="0"/>
          <dgm:bulletEnabled val="1"/>
        </dgm:presLayoutVars>
      </dgm:prSet>
      <dgm:spPr/>
      <dgm:t>
        <a:bodyPr/>
        <a:lstStyle/>
        <a:p>
          <a:endParaRPr lang="en-GB"/>
        </a:p>
      </dgm:t>
    </dgm:pt>
    <dgm:pt modelId="{B1435718-FE04-4E97-84B6-281DE0D70CAC}" type="pres">
      <dgm:prSet presAssocID="{51E5BC6B-9EF6-43F9-B198-F1304249A474}" presName="circ3" presStyleLbl="vennNode1" presStyleIdx="2" presStyleCnt="3"/>
      <dgm:spPr/>
      <dgm:t>
        <a:bodyPr/>
        <a:lstStyle/>
        <a:p>
          <a:endParaRPr lang="en-GB"/>
        </a:p>
      </dgm:t>
    </dgm:pt>
    <dgm:pt modelId="{9DE3BE9B-066C-4422-B9EC-E479C160745A}" type="pres">
      <dgm:prSet presAssocID="{51E5BC6B-9EF6-43F9-B198-F1304249A474}" presName="circ3Tx" presStyleLbl="revTx" presStyleIdx="0" presStyleCnt="0">
        <dgm:presLayoutVars>
          <dgm:chMax val="0"/>
          <dgm:chPref val="0"/>
          <dgm:bulletEnabled val="1"/>
        </dgm:presLayoutVars>
      </dgm:prSet>
      <dgm:spPr/>
      <dgm:t>
        <a:bodyPr/>
        <a:lstStyle/>
        <a:p>
          <a:endParaRPr lang="en-GB"/>
        </a:p>
      </dgm:t>
    </dgm:pt>
  </dgm:ptLst>
  <dgm:cxnLst>
    <dgm:cxn modelId="{BC1B6117-8A12-4D22-9F5B-DE258F1B87C5}" type="presOf" srcId="{411179CD-6496-41DC-9668-5CE70A372944}" destId="{63882850-F837-467A-B08E-FF4F44A37206}" srcOrd="1" destOrd="0" presId="urn:microsoft.com/office/officeart/2005/8/layout/venn1"/>
    <dgm:cxn modelId="{B02B45BB-8FC4-4F8C-B4E3-271061590C70}" srcId="{2E79C691-E9AB-403B-8DB6-2F3EF875D100}" destId="{B2347781-82A2-427C-85CD-DB993A95CF6F}" srcOrd="0" destOrd="0" parTransId="{ABF40F04-FC35-459F-922B-C6C8820BC7EB}" sibTransId="{670A8BE4-70DC-424F-ACEE-AC68F3F6A5FE}"/>
    <dgm:cxn modelId="{3D06B812-D6FD-4434-A145-951F9E885893}" type="presOf" srcId="{51E5BC6B-9EF6-43F9-B198-F1304249A474}" destId="{B1435718-FE04-4E97-84B6-281DE0D70CAC}" srcOrd="0" destOrd="0" presId="urn:microsoft.com/office/officeart/2005/8/layout/venn1"/>
    <dgm:cxn modelId="{D36249E0-0AB3-4E8C-9160-91C879808094}" type="presOf" srcId="{B2347781-82A2-427C-85CD-DB993A95CF6F}" destId="{07C872CE-5728-49F9-9322-653E12184D00}" srcOrd="0" destOrd="0" presId="urn:microsoft.com/office/officeart/2005/8/layout/venn1"/>
    <dgm:cxn modelId="{1A75AFBF-AA6C-495E-B9B0-24CED2E55AD8}" type="presOf" srcId="{411179CD-6496-41DC-9668-5CE70A372944}" destId="{697B96BE-667C-439D-B18A-7F5D75CD0A50}" srcOrd="0" destOrd="0" presId="urn:microsoft.com/office/officeart/2005/8/layout/venn1"/>
    <dgm:cxn modelId="{008BAFA5-AE6E-4377-AABC-8AA64158A3F6}" type="presOf" srcId="{2E79C691-E9AB-403B-8DB6-2F3EF875D100}" destId="{9F64FEBE-9BFC-4106-9F38-291C4B1C142E}" srcOrd="0" destOrd="0" presId="urn:microsoft.com/office/officeart/2005/8/layout/venn1"/>
    <dgm:cxn modelId="{7D927941-3E39-4CE2-9922-8B9B2B5F4313}" type="presOf" srcId="{B2347781-82A2-427C-85CD-DB993A95CF6F}" destId="{840DD3F1-EC98-438C-A775-3F7C6441769D}" srcOrd="1" destOrd="0" presId="urn:microsoft.com/office/officeart/2005/8/layout/venn1"/>
    <dgm:cxn modelId="{D7C6B072-586B-415C-BC15-BA50D054747D}" type="presOf" srcId="{51E5BC6B-9EF6-43F9-B198-F1304249A474}" destId="{9DE3BE9B-066C-4422-B9EC-E479C160745A}" srcOrd="1" destOrd="0" presId="urn:microsoft.com/office/officeart/2005/8/layout/venn1"/>
    <dgm:cxn modelId="{B9851DD5-1B02-4912-BCA6-CAE9BE0855FB}" srcId="{2E79C691-E9AB-403B-8DB6-2F3EF875D100}" destId="{51E5BC6B-9EF6-43F9-B198-F1304249A474}" srcOrd="2" destOrd="0" parTransId="{602FB33F-D750-4A6A-B795-4A70E2313004}" sibTransId="{87D6DDA5-A7EC-4155-9BDA-68903E5F2830}"/>
    <dgm:cxn modelId="{23B76EE8-9869-4895-A75C-BAA0D7F9784C}" srcId="{2E79C691-E9AB-403B-8DB6-2F3EF875D100}" destId="{411179CD-6496-41DC-9668-5CE70A372944}" srcOrd="1" destOrd="0" parTransId="{C49D843F-38D1-4635-BAE7-461B5A84ACB8}" sibTransId="{85D28715-E451-47A3-BA30-774D0A074978}"/>
    <dgm:cxn modelId="{0BD435A6-F371-45E0-9872-48CED54EF06B}" type="presParOf" srcId="{9F64FEBE-9BFC-4106-9F38-291C4B1C142E}" destId="{07C872CE-5728-49F9-9322-653E12184D00}" srcOrd="0" destOrd="0" presId="urn:microsoft.com/office/officeart/2005/8/layout/venn1"/>
    <dgm:cxn modelId="{1478A78C-8D5D-475F-98D1-49421B770A21}" type="presParOf" srcId="{9F64FEBE-9BFC-4106-9F38-291C4B1C142E}" destId="{840DD3F1-EC98-438C-A775-3F7C6441769D}" srcOrd="1" destOrd="0" presId="urn:microsoft.com/office/officeart/2005/8/layout/venn1"/>
    <dgm:cxn modelId="{891BA9CC-4C4C-4493-9738-D2A9550C8B9C}" type="presParOf" srcId="{9F64FEBE-9BFC-4106-9F38-291C4B1C142E}" destId="{697B96BE-667C-439D-B18A-7F5D75CD0A50}" srcOrd="2" destOrd="0" presId="urn:microsoft.com/office/officeart/2005/8/layout/venn1"/>
    <dgm:cxn modelId="{47EA84F2-1EAB-431A-A801-A6437CDF58EB}" type="presParOf" srcId="{9F64FEBE-9BFC-4106-9F38-291C4B1C142E}" destId="{63882850-F837-467A-B08E-FF4F44A37206}" srcOrd="3" destOrd="0" presId="urn:microsoft.com/office/officeart/2005/8/layout/venn1"/>
    <dgm:cxn modelId="{76FE69B5-1293-42F6-8C99-A4FEC41F4416}" type="presParOf" srcId="{9F64FEBE-9BFC-4106-9F38-291C4B1C142E}" destId="{B1435718-FE04-4E97-84B6-281DE0D70CAC}" srcOrd="4" destOrd="0" presId="urn:microsoft.com/office/officeart/2005/8/layout/venn1"/>
    <dgm:cxn modelId="{78F48FD9-47E0-4263-9957-10C9C50E9F2E}" type="presParOf" srcId="{9F64FEBE-9BFC-4106-9F38-291C4B1C142E}" destId="{9DE3BE9B-066C-4422-B9EC-E479C160745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52036-D08B-4C1F-B52D-979B4CD99FFD}">
      <dsp:nvSpPr>
        <dsp:cNvPr id="0" name=""/>
        <dsp:cNvSpPr/>
      </dsp:nvSpPr>
      <dsp:spPr>
        <a:xfrm>
          <a:off x="2449764" y="1540479"/>
          <a:ext cx="1958016" cy="1693763"/>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Societal Benefits of Equality</a:t>
          </a:r>
          <a:endParaRPr lang="en-GB" sz="1400" kern="1200" dirty="0"/>
        </a:p>
      </dsp:txBody>
      <dsp:txXfrm>
        <a:off x="2774235" y="1821159"/>
        <a:ext cx="1309074" cy="1132403"/>
      </dsp:txXfrm>
    </dsp:sp>
    <dsp:sp modelId="{4CF6B06F-FDF8-4CF2-987C-D1234BF1D367}">
      <dsp:nvSpPr>
        <dsp:cNvPr id="0" name=""/>
        <dsp:cNvSpPr/>
      </dsp:nvSpPr>
      <dsp:spPr>
        <a:xfrm>
          <a:off x="3675858" y="730128"/>
          <a:ext cx="738753" cy="6365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16BE56-6E10-42CD-8675-EE1495C0132E}">
      <dsp:nvSpPr>
        <dsp:cNvPr id="0" name=""/>
        <dsp:cNvSpPr/>
      </dsp:nvSpPr>
      <dsp:spPr>
        <a:xfrm>
          <a:off x="2630125" y="0"/>
          <a:ext cx="1604580" cy="138815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Equal Access</a:t>
          </a:r>
          <a:endParaRPr lang="en-GB" sz="1400" kern="1200" dirty="0"/>
        </a:p>
      </dsp:txBody>
      <dsp:txXfrm>
        <a:off x="2896038" y="230046"/>
        <a:ext cx="1072754" cy="928058"/>
      </dsp:txXfrm>
    </dsp:sp>
    <dsp:sp modelId="{E40FF3FF-F784-41CB-9EF8-766FFC115F93}">
      <dsp:nvSpPr>
        <dsp:cNvPr id="0" name=""/>
        <dsp:cNvSpPr/>
      </dsp:nvSpPr>
      <dsp:spPr>
        <a:xfrm>
          <a:off x="4538041" y="1920107"/>
          <a:ext cx="738753" cy="6365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190998-EC9E-4F9F-BA92-2A94E8CACFA9}">
      <dsp:nvSpPr>
        <dsp:cNvPr id="0" name=""/>
        <dsp:cNvSpPr/>
      </dsp:nvSpPr>
      <dsp:spPr>
        <a:xfrm>
          <a:off x="4101712" y="853805"/>
          <a:ext cx="1604580" cy="138815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Equal Opportunities</a:t>
          </a:r>
          <a:endParaRPr lang="en-GB" sz="1400" kern="1200" dirty="0"/>
        </a:p>
      </dsp:txBody>
      <dsp:txXfrm>
        <a:off x="4367625" y="1083851"/>
        <a:ext cx="1072754" cy="928058"/>
      </dsp:txXfrm>
    </dsp:sp>
    <dsp:sp modelId="{25736321-E8C9-45C5-B209-DF9719DDC807}">
      <dsp:nvSpPr>
        <dsp:cNvPr id="0" name=""/>
        <dsp:cNvSpPr/>
      </dsp:nvSpPr>
      <dsp:spPr>
        <a:xfrm>
          <a:off x="3939113" y="3263371"/>
          <a:ext cx="738753" cy="6365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4DDD40-1C1B-46B4-A91A-43744C0A3B20}">
      <dsp:nvSpPr>
        <dsp:cNvPr id="0" name=""/>
        <dsp:cNvSpPr/>
      </dsp:nvSpPr>
      <dsp:spPr>
        <a:xfrm>
          <a:off x="4101712" y="2532288"/>
          <a:ext cx="1604580" cy="138815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Fairness</a:t>
          </a:r>
          <a:endParaRPr lang="en-GB" sz="1400" kern="1200" dirty="0"/>
        </a:p>
      </dsp:txBody>
      <dsp:txXfrm>
        <a:off x="4367625" y="2762334"/>
        <a:ext cx="1072754" cy="928058"/>
      </dsp:txXfrm>
    </dsp:sp>
    <dsp:sp modelId="{B8D12197-2F69-47F3-8F5E-AC8E042AADB4}">
      <dsp:nvSpPr>
        <dsp:cNvPr id="0" name=""/>
        <dsp:cNvSpPr/>
      </dsp:nvSpPr>
      <dsp:spPr>
        <a:xfrm>
          <a:off x="2453407" y="3402807"/>
          <a:ext cx="738753" cy="6365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1488EA-89AD-4EE5-8A86-087EE93F11DC}">
      <dsp:nvSpPr>
        <dsp:cNvPr id="0" name=""/>
        <dsp:cNvSpPr/>
      </dsp:nvSpPr>
      <dsp:spPr>
        <a:xfrm>
          <a:off x="2630125" y="3387049"/>
          <a:ext cx="1604580" cy="138815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Inclusion</a:t>
          </a:r>
          <a:endParaRPr lang="en-GB" sz="1400" kern="1200" dirty="0"/>
        </a:p>
      </dsp:txBody>
      <dsp:txXfrm>
        <a:off x="2896038" y="3617095"/>
        <a:ext cx="1072754" cy="928058"/>
      </dsp:txXfrm>
    </dsp:sp>
    <dsp:sp modelId="{A35D34A7-C060-43EC-BD31-C802A0C9C46F}">
      <dsp:nvSpPr>
        <dsp:cNvPr id="0" name=""/>
        <dsp:cNvSpPr/>
      </dsp:nvSpPr>
      <dsp:spPr>
        <a:xfrm>
          <a:off x="1577105" y="2213305"/>
          <a:ext cx="738753" cy="6365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DC65BB-2A17-44F2-81EB-8E115533FC82}">
      <dsp:nvSpPr>
        <dsp:cNvPr id="0" name=""/>
        <dsp:cNvSpPr/>
      </dsp:nvSpPr>
      <dsp:spPr>
        <a:xfrm>
          <a:off x="1151707" y="2533243"/>
          <a:ext cx="1604580" cy="138815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Less Isolation</a:t>
          </a:r>
          <a:endParaRPr lang="en-GB" sz="1400" kern="1200" dirty="0"/>
        </a:p>
      </dsp:txBody>
      <dsp:txXfrm>
        <a:off x="1417620" y="2763289"/>
        <a:ext cx="1072754" cy="928058"/>
      </dsp:txXfrm>
    </dsp:sp>
    <dsp:sp modelId="{80328455-791E-403A-AA55-CD8FC864109A}">
      <dsp:nvSpPr>
        <dsp:cNvPr id="0" name=""/>
        <dsp:cNvSpPr/>
      </dsp:nvSpPr>
      <dsp:spPr>
        <a:xfrm>
          <a:off x="1151707" y="851895"/>
          <a:ext cx="1604580" cy="138815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Kindness, compassion &amp; respects</a:t>
          </a:r>
          <a:endParaRPr lang="en-GB" sz="1400" kern="1200" dirty="0"/>
        </a:p>
      </dsp:txBody>
      <dsp:txXfrm>
        <a:off x="1417620" y="1081941"/>
        <a:ext cx="1072754" cy="9280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872CE-5728-49F9-9322-653E12184D00}">
      <dsp:nvSpPr>
        <dsp:cNvPr id="0" name=""/>
        <dsp:cNvSpPr/>
      </dsp:nvSpPr>
      <dsp:spPr>
        <a:xfrm>
          <a:off x="2373374" y="51473"/>
          <a:ext cx="3875028" cy="387502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kern="1200" dirty="0" smtClean="0"/>
            <a:t>Unwanted conduct in relation to a protected </a:t>
          </a:r>
          <a:r>
            <a:rPr lang="en-GB" sz="1700" kern="1200" dirty="0" smtClean="0"/>
            <a:t>characteristic</a:t>
          </a:r>
          <a:endParaRPr lang="en-GB" sz="1700" kern="1200" dirty="0"/>
        </a:p>
      </dsp:txBody>
      <dsp:txXfrm>
        <a:off x="2890044" y="729603"/>
        <a:ext cx="2841687" cy="1743762"/>
      </dsp:txXfrm>
    </dsp:sp>
    <dsp:sp modelId="{697B96BE-667C-439D-B18A-7F5D75CD0A50}">
      <dsp:nvSpPr>
        <dsp:cNvPr id="0" name=""/>
        <dsp:cNvSpPr/>
      </dsp:nvSpPr>
      <dsp:spPr>
        <a:xfrm>
          <a:off x="3804125" y="2502622"/>
          <a:ext cx="3875028" cy="387502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dirty="0" smtClean="0"/>
        </a:p>
        <a:p>
          <a:pPr lvl="0" algn="ctr" defTabSz="755650">
            <a:lnSpc>
              <a:spcPct val="90000"/>
            </a:lnSpc>
            <a:spcBef>
              <a:spcPct val="0"/>
            </a:spcBef>
            <a:spcAft>
              <a:spcPct val="35000"/>
            </a:spcAft>
          </a:pPr>
          <a:r>
            <a:rPr lang="en-GB" sz="1700" kern="1200" dirty="0" smtClean="0"/>
            <a:t>Being treated less favourably due to rejection of or submission to unwanted conduct of a sexual nature or that is related to gender reassignment or sex</a:t>
          </a:r>
          <a:endParaRPr lang="en-GB" sz="1700" kern="1200" dirty="0"/>
        </a:p>
      </dsp:txBody>
      <dsp:txXfrm>
        <a:off x="4989238" y="3503671"/>
        <a:ext cx="2325017" cy="2131265"/>
      </dsp:txXfrm>
    </dsp:sp>
    <dsp:sp modelId="{B1435718-FE04-4E97-84B6-281DE0D70CAC}">
      <dsp:nvSpPr>
        <dsp:cNvPr id="0" name=""/>
        <dsp:cNvSpPr/>
      </dsp:nvSpPr>
      <dsp:spPr>
        <a:xfrm>
          <a:off x="1007646" y="2502622"/>
          <a:ext cx="3875028" cy="387502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kern="1200" dirty="0" smtClean="0"/>
            <a:t>Unwanted conduct of a sexual nature</a:t>
          </a:r>
          <a:endParaRPr lang="en-GB" sz="1700" kern="1200" dirty="0"/>
        </a:p>
      </dsp:txBody>
      <dsp:txXfrm>
        <a:off x="1372544" y="3503671"/>
        <a:ext cx="2325017" cy="2131265"/>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2F7FE22-53B4-457E-89F1-8988AF6D6B0A}" type="datetimeFigureOut">
              <a:rPr lang="en-GB" smtClean="0"/>
              <a:t>30/01/2019</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A0D6DE-0304-4346-95B8-7F1C344FE496}" type="slidenum">
              <a:rPr lang="en-GB" smtClean="0"/>
              <a:t>‹#›</a:t>
            </a:fld>
            <a:endParaRPr lang="en-GB"/>
          </a:p>
        </p:txBody>
      </p:sp>
    </p:spTree>
    <p:extLst>
      <p:ext uri="{BB962C8B-B14F-4D97-AF65-F5344CB8AC3E}">
        <p14:creationId xmlns:p14="http://schemas.microsoft.com/office/powerpoint/2010/main" val="1828380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D61FCCD-2493-4C67-8EB4-A3B84B730181}" type="datetimeFigureOut">
              <a:rPr lang="en-GB" smtClean="0"/>
              <a:t>30/01/2019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FF61495-2385-4EF4-9F5C-49047306949B}" type="slidenum">
              <a:rPr lang="en-GB" smtClean="0"/>
              <a:t>‹#›</a:t>
            </a:fld>
            <a:endParaRPr lang="en-GB"/>
          </a:p>
        </p:txBody>
      </p:sp>
    </p:spTree>
    <p:extLst>
      <p:ext uri="{BB962C8B-B14F-4D97-AF65-F5344CB8AC3E}">
        <p14:creationId xmlns:p14="http://schemas.microsoft.com/office/powerpoint/2010/main" val="3066732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bailii.org/uk/cases/UKEAT/2014/0190_14_1912.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F61495-2385-4EF4-9F5C-49047306949B}" type="slidenum">
              <a:rPr lang="en-GB" smtClean="0"/>
              <a:t>1</a:t>
            </a:fld>
            <a:endParaRPr lang="en-GB"/>
          </a:p>
        </p:txBody>
      </p:sp>
    </p:spTree>
    <p:extLst>
      <p:ext uri="{BB962C8B-B14F-4D97-AF65-F5344CB8AC3E}">
        <p14:creationId xmlns:p14="http://schemas.microsoft.com/office/powerpoint/2010/main" val="3334876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GB" altLang="en-US" sz="700" b="1" dirty="0" smtClean="0">
                <a:latin typeface="Arial" panose="020B0604020202020204" pitchFamily="34" charset="0"/>
              </a:rPr>
              <a:t>Sometimes you can justify indirect discrimination…to achieve </a:t>
            </a:r>
            <a:r>
              <a:rPr lang="en-GB" altLang="en-US" sz="700" b="1" i="1" dirty="0" smtClean="0">
                <a:latin typeface="Arial" panose="020B0604020202020204" pitchFamily="34" charset="0"/>
              </a:rPr>
              <a:t>‘</a:t>
            </a:r>
            <a:r>
              <a:rPr lang="en-GB" altLang="en-US" sz="700" b="1" dirty="0" smtClean="0">
                <a:latin typeface="Arial" panose="020B0604020202020204" pitchFamily="34" charset="0"/>
              </a:rPr>
              <a:t>legitimate aims</a:t>
            </a:r>
            <a:r>
              <a:rPr lang="en-GB" altLang="en-US" sz="700" b="1" i="1" dirty="0" smtClean="0">
                <a:latin typeface="Arial" panose="020B0604020202020204" pitchFamily="34" charset="0"/>
              </a:rPr>
              <a:t>’</a:t>
            </a:r>
            <a:r>
              <a:rPr lang="en-GB" altLang="en-US" sz="700" b="1" dirty="0" smtClean="0">
                <a:latin typeface="Arial" panose="020B0604020202020204" pitchFamily="34" charset="0"/>
              </a:rPr>
              <a:t> of the business</a:t>
            </a:r>
          </a:p>
          <a:p>
            <a:pPr>
              <a:lnSpc>
                <a:spcPct val="80000"/>
              </a:lnSpc>
            </a:pPr>
            <a:endParaRPr lang="en-GB" altLang="en-US" sz="700" i="1" dirty="0" smtClean="0">
              <a:latin typeface="Arial" panose="020B0604020202020204" pitchFamily="34" charset="0"/>
            </a:endParaRPr>
          </a:p>
          <a:p>
            <a:pPr lvl="1">
              <a:lnSpc>
                <a:spcPct val="80000"/>
              </a:lnSpc>
            </a:pPr>
            <a:endParaRPr lang="en-GB" altLang="en-US" sz="700" i="1" dirty="0" smtClean="0">
              <a:latin typeface="Arial" panose="020B0604020202020204" pitchFamily="34" charset="0"/>
            </a:endParaRPr>
          </a:p>
          <a:p>
            <a:pPr>
              <a:lnSpc>
                <a:spcPct val="80000"/>
              </a:lnSpc>
            </a:pPr>
            <a:r>
              <a:rPr lang="en-GB" altLang="en-US" sz="800" dirty="0" smtClean="0">
                <a:latin typeface="Arial" panose="020B0604020202020204" pitchFamily="34" charset="0"/>
              </a:rPr>
              <a:t>Employers should note that proving ‘a proportionate means of achieving a legitimate aim’ can be a difficult process.</a:t>
            </a:r>
          </a:p>
          <a:p>
            <a:pPr>
              <a:lnSpc>
                <a:spcPct val="80000"/>
              </a:lnSpc>
            </a:pPr>
            <a:r>
              <a:rPr lang="en-GB" altLang="en-US" sz="800" dirty="0" smtClean="0">
                <a:latin typeface="Arial" panose="020B0604020202020204" pitchFamily="34" charset="0"/>
              </a:rPr>
              <a:t>Direct discrimination because of age is the only form of direct discrimination which may be objectively justified. Indirect discrimination is potentially justifiable in all of the relevant protected characteristics.</a:t>
            </a:r>
          </a:p>
          <a:p>
            <a:pPr>
              <a:lnSpc>
                <a:spcPct val="80000"/>
              </a:lnSpc>
            </a:pPr>
            <a:r>
              <a:rPr lang="en-GB" altLang="en-US" sz="800" dirty="0" smtClean="0">
                <a:latin typeface="Arial" panose="020B0604020202020204" pitchFamily="34" charset="0"/>
              </a:rPr>
              <a:t>In attempting to demonstrate ‘a proportionate means of achieving a legitimate aim’, an employer must show: </a:t>
            </a:r>
          </a:p>
          <a:p>
            <a:pPr>
              <a:lnSpc>
                <a:spcPct val="80000"/>
              </a:lnSpc>
            </a:pPr>
            <a:r>
              <a:rPr lang="en-GB" altLang="en-US" sz="800" dirty="0" smtClean="0">
                <a:latin typeface="Arial" panose="020B0604020202020204" pitchFamily="34" charset="0"/>
              </a:rPr>
              <a:t>there is a legitimate aim such as a good business reason, but employers should note that cost alone is unlikely to be considered sufficient </a:t>
            </a:r>
            <a:r>
              <a:rPr lang="en-GB" altLang="en-US" sz="800" b="1" dirty="0" smtClean="0">
                <a:latin typeface="Arial" panose="020B0604020202020204" pitchFamily="34" charset="0"/>
              </a:rPr>
              <a:t>and</a:t>
            </a:r>
            <a:r>
              <a:rPr lang="en-GB" altLang="en-US" sz="800" dirty="0" smtClean="0">
                <a:latin typeface="Arial" panose="020B0604020202020204" pitchFamily="34" charset="0"/>
              </a:rPr>
              <a:t>;</a:t>
            </a:r>
          </a:p>
          <a:p>
            <a:pPr>
              <a:lnSpc>
                <a:spcPct val="80000"/>
              </a:lnSpc>
            </a:pPr>
            <a:r>
              <a:rPr lang="en-GB" altLang="en-US" sz="800" dirty="0" smtClean="0">
                <a:latin typeface="Arial" panose="020B0604020202020204" pitchFamily="34" charset="0"/>
              </a:rPr>
              <a:t>the actions are proportionate, appropriate and necessary, there is not another way to achieve the same aim which would be ‘less discriminatory’, it can show it has been fair and reasonable, and has looked for a ‘less discriminatory’ alternative.</a:t>
            </a:r>
          </a:p>
          <a:p>
            <a:pPr>
              <a:lnSpc>
                <a:spcPct val="80000"/>
              </a:lnSpc>
            </a:pPr>
            <a:r>
              <a:rPr lang="en-GB" altLang="en-US" sz="800" dirty="0" smtClean="0">
                <a:latin typeface="Arial" panose="020B0604020202020204" pitchFamily="34" charset="0"/>
              </a:rPr>
              <a:t>Both points apply in justifying ‘a proportionate means of achieving a legitimate aim’, not just one of them.</a:t>
            </a:r>
          </a:p>
          <a:p>
            <a:pPr>
              <a:lnSpc>
                <a:spcPct val="80000"/>
              </a:lnSpc>
            </a:pPr>
            <a:r>
              <a:rPr lang="en-GB" altLang="en-US" sz="800" dirty="0" smtClean="0">
                <a:latin typeface="Arial" panose="020B0604020202020204" pitchFamily="34" charset="0"/>
              </a:rPr>
              <a:t>The process of determining whether discrimination is justified involves weighing up the employer’s need against the discriminatory effect on the employee or group of employees with the protected characteristic.</a:t>
            </a:r>
          </a:p>
          <a:p>
            <a:pPr>
              <a:lnSpc>
                <a:spcPct val="80000"/>
              </a:lnSpc>
            </a:pPr>
            <a:r>
              <a:rPr lang="en-GB" altLang="en-US" sz="800" dirty="0" smtClean="0">
                <a:latin typeface="Arial" panose="020B0604020202020204" pitchFamily="34" charset="0"/>
              </a:rPr>
              <a:t>Employers should closely scrutinise whether any discriminatory act, policy, procedure or rule can really be justified.  For example, is there another way of achieving the same aim which would be less discriminatory?</a:t>
            </a:r>
          </a:p>
          <a:p>
            <a:pPr>
              <a:lnSpc>
                <a:spcPct val="80000"/>
              </a:lnSpc>
            </a:pPr>
            <a:r>
              <a:rPr lang="en-GB" altLang="en-US" sz="800" dirty="0" smtClean="0">
                <a:latin typeface="Arial" panose="020B0604020202020204" pitchFamily="34" charset="0"/>
              </a:rPr>
              <a:t>It is important to stress that employers should carefully monitor their policies and practices, otherwise they may inadvertently indirectly discriminate.  For example, policies and practices which were not discriminatory when they were first introduced may become discriminatory over time, perhaps because of a change in the composition of the workforce.</a:t>
            </a:r>
          </a:p>
          <a:p>
            <a:pPr>
              <a:lnSpc>
                <a:spcPct val="80000"/>
              </a:lnSpc>
            </a:pPr>
            <a:endParaRPr lang="en-GB" altLang="en-US" sz="800" dirty="0" smtClean="0">
              <a:latin typeface="Arial" panose="020B0604020202020204" pitchFamily="34" charset="0"/>
            </a:endParaRPr>
          </a:p>
          <a:p>
            <a:pPr>
              <a:lnSpc>
                <a:spcPct val="80000"/>
              </a:lnSpc>
            </a:pPr>
            <a:endParaRPr lang="en-GB" altLang="en-US" sz="800" dirty="0" smtClean="0">
              <a:latin typeface="Arial" panose="020B0604020202020204" pitchFamily="34" charset="0"/>
            </a:endParaRPr>
          </a:p>
          <a:p>
            <a:pPr>
              <a:lnSpc>
                <a:spcPct val="80000"/>
              </a:lnSpc>
            </a:pPr>
            <a:r>
              <a:rPr lang="en-GB" altLang="en-US" sz="800" b="1" dirty="0" smtClean="0">
                <a:latin typeface="Arial" panose="020B0604020202020204" pitchFamily="34" charset="0"/>
              </a:rPr>
              <a:t>For example… discrimination which is potentially lawful </a:t>
            </a:r>
            <a:r>
              <a:rPr lang="en-GB" altLang="en-US" sz="800" dirty="0" smtClean="0">
                <a:latin typeface="Arial" panose="020B0604020202020204" pitchFamily="34" charset="0"/>
              </a:rPr>
              <a:t>A small finance company needs its staff to work late on Friday afternoons to analyse stock prices in the American finance market. The figures arrive late in the day because of the time difference, where London is five hours ahead of New York. During the winter, some staff would like to be released early on Friday afternoons to be home before sunset – a requirement of their religion.</a:t>
            </a:r>
          </a:p>
          <a:p>
            <a:pPr>
              <a:lnSpc>
                <a:spcPct val="80000"/>
              </a:lnSpc>
            </a:pPr>
            <a:r>
              <a:rPr lang="en-GB" altLang="en-US" sz="800" dirty="0" smtClean="0">
                <a:latin typeface="Arial" panose="020B0604020202020204" pitchFamily="34" charset="0"/>
              </a:rPr>
              <a:t>They propose to make up the time during the rest of the week. The company is not able to agree to the request because the American figures are necessary to the business, they need to be worked on immediately and the company is too small to have anyone else do the work.</a:t>
            </a:r>
          </a:p>
          <a:p>
            <a:pPr>
              <a:lnSpc>
                <a:spcPct val="80000"/>
              </a:lnSpc>
            </a:pPr>
            <a:r>
              <a:rPr lang="en-GB" altLang="en-US" sz="800" dirty="0" smtClean="0">
                <a:latin typeface="Arial" panose="020B0604020202020204" pitchFamily="34" charset="0"/>
              </a:rPr>
              <a:t>The requirement to work late on Friday afternoons is unlikely to be unlawful indirect discrimination as it could be seen as a proportionate response to achieving a legitimate business aim and there is no alternative course available.</a:t>
            </a:r>
          </a:p>
          <a:p>
            <a:endParaRPr lang="en-GB" dirty="0"/>
          </a:p>
        </p:txBody>
      </p:sp>
      <p:sp>
        <p:nvSpPr>
          <p:cNvPr id="4" name="Slide Number Placeholder 3"/>
          <p:cNvSpPr>
            <a:spLocks noGrp="1"/>
          </p:cNvSpPr>
          <p:nvPr>
            <p:ph type="sldNum" sz="quarter" idx="10"/>
          </p:nvPr>
        </p:nvSpPr>
        <p:spPr/>
        <p:txBody>
          <a:bodyPr/>
          <a:lstStyle/>
          <a:p>
            <a:fld id="{CFF61495-2385-4EF4-9F5C-49047306949B}" type="slidenum">
              <a:rPr lang="en-GB" smtClean="0"/>
              <a:t>11</a:t>
            </a:fld>
            <a:endParaRPr lang="en-GB"/>
          </a:p>
        </p:txBody>
      </p:sp>
    </p:spTree>
    <p:extLst>
      <p:ext uri="{BB962C8B-B14F-4D97-AF65-F5344CB8AC3E}">
        <p14:creationId xmlns:p14="http://schemas.microsoft.com/office/powerpoint/2010/main" val="2248116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latin typeface="Arial" panose="020B0604020202020204" pitchFamily="34" charset="0"/>
              </a:rPr>
              <a:t>Victimisation may also occur because an employee is suspected of doing one or more of these things. </a:t>
            </a:r>
          </a:p>
          <a:p>
            <a:r>
              <a:rPr lang="en-GB" altLang="en-US" dirty="0" smtClean="0">
                <a:latin typeface="Arial" panose="020B0604020202020204" pitchFamily="34" charset="0"/>
              </a:rPr>
              <a:t>Also includes unfavourable treatment on the grounds that an employee </a:t>
            </a:r>
            <a:r>
              <a:rPr lang="en-GB" altLang="en-US" u="sng" dirty="0" smtClean="0">
                <a:latin typeface="Arial" panose="020B0604020202020204" pitchFamily="34" charset="0"/>
              </a:rPr>
              <a:t>might </a:t>
            </a:r>
            <a:r>
              <a:rPr lang="en-GB" altLang="en-US" dirty="0" smtClean="0">
                <a:latin typeface="Arial" panose="020B0604020202020204" pitchFamily="34" charset="0"/>
              </a:rPr>
              <a:t>bring a case or use the legislation.</a:t>
            </a:r>
            <a:endParaRPr lang="en-GB" altLang="en-US" u="sng" dirty="0" smtClean="0">
              <a:latin typeface="Arial" panose="020B0604020202020204" pitchFamily="34" charset="0"/>
            </a:endParaRPr>
          </a:p>
          <a:p>
            <a:endParaRPr lang="en-GB" altLang="en-US" u="sng" dirty="0" smtClean="0">
              <a:latin typeface="Arial" panose="020B0604020202020204" pitchFamily="34" charset="0"/>
            </a:endParaRPr>
          </a:p>
          <a:p>
            <a:endParaRPr lang="en-GB" altLang="en-US" u="sng" dirty="0" smtClean="0">
              <a:latin typeface="Arial" panose="020B0604020202020204" pitchFamily="34" charset="0"/>
            </a:endParaRPr>
          </a:p>
          <a:p>
            <a:r>
              <a:rPr lang="en-GB" altLang="en-US" b="1" u="sng" dirty="0" smtClean="0">
                <a:latin typeface="Arial" panose="020B0604020202020204" pitchFamily="34" charset="0"/>
              </a:rPr>
              <a:t>PLEASE STRESS THAT THE ABOVE IS THE LEGAL DEFINITION OF VICTIMISATION – TERM OFTEN MISUNDERSTOOD</a:t>
            </a:r>
          </a:p>
          <a:p>
            <a:endParaRPr lang="en-GB" dirty="0"/>
          </a:p>
        </p:txBody>
      </p:sp>
      <p:sp>
        <p:nvSpPr>
          <p:cNvPr id="4" name="Slide Number Placeholder 3"/>
          <p:cNvSpPr>
            <a:spLocks noGrp="1"/>
          </p:cNvSpPr>
          <p:nvPr>
            <p:ph type="sldNum" sz="quarter" idx="10"/>
          </p:nvPr>
        </p:nvSpPr>
        <p:spPr/>
        <p:txBody>
          <a:bodyPr/>
          <a:lstStyle/>
          <a:p>
            <a:fld id="{CFF61495-2385-4EF4-9F5C-49047306949B}" type="slidenum">
              <a:rPr lang="en-GB" smtClean="0"/>
              <a:t>13</a:t>
            </a:fld>
            <a:endParaRPr lang="en-GB"/>
          </a:p>
        </p:txBody>
      </p:sp>
    </p:spTree>
    <p:extLst>
      <p:ext uri="{BB962C8B-B14F-4D97-AF65-F5344CB8AC3E}">
        <p14:creationId xmlns:p14="http://schemas.microsoft.com/office/powerpoint/2010/main" val="2986925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u="sng" dirty="0" smtClean="0">
                <a:latin typeface="Arial" panose="020B0604020202020204" pitchFamily="34" charset="0"/>
              </a:rPr>
              <a:t>OPTIONAL</a:t>
            </a:r>
          </a:p>
          <a:p>
            <a:endParaRPr lang="en-GB" altLang="en-US" u="sng" dirty="0" smtClean="0">
              <a:latin typeface="Arial" panose="020B0604020202020204" pitchFamily="34" charset="0"/>
            </a:endParaRPr>
          </a:p>
          <a:p>
            <a:r>
              <a:rPr lang="en-GB" altLang="en-US" dirty="0" smtClean="0">
                <a:latin typeface="Arial" panose="020B0604020202020204" pitchFamily="34" charset="0"/>
              </a:rPr>
              <a:t>The Equality Act protects employees from discrimination, harassment and victimisation relating to any and all ages as well as if they are discriminated against because they are ‘younger’ or ‘older’. For example if an organisation has a training policy excluding employees aged 60 or more from applying for courses then this is likely to be discriminatory. However, under the Act, limited exceptions in some others including pay and other employment benefits, can be allowed based on length of service. </a:t>
            </a:r>
          </a:p>
          <a:p>
            <a:endParaRPr lang="en-GB" dirty="0"/>
          </a:p>
        </p:txBody>
      </p:sp>
      <p:sp>
        <p:nvSpPr>
          <p:cNvPr id="4" name="Slide Number Placeholder 3"/>
          <p:cNvSpPr>
            <a:spLocks noGrp="1"/>
          </p:cNvSpPr>
          <p:nvPr>
            <p:ph type="sldNum" sz="quarter" idx="10"/>
          </p:nvPr>
        </p:nvSpPr>
        <p:spPr/>
        <p:txBody>
          <a:bodyPr/>
          <a:lstStyle/>
          <a:p>
            <a:fld id="{CFF61495-2385-4EF4-9F5C-49047306949B}" type="slidenum">
              <a:rPr lang="en-GB" smtClean="0"/>
              <a:t>14</a:t>
            </a:fld>
            <a:endParaRPr lang="en-GB"/>
          </a:p>
        </p:txBody>
      </p:sp>
    </p:spTree>
    <p:extLst>
      <p:ext uri="{BB962C8B-B14F-4D97-AF65-F5344CB8AC3E}">
        <p14:creationId xmlns:p14="http://schemas.microsoft.com/office/powerpoint/2010/main" val="774701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GB" altLang="en-US" sz="1200" b="1" u="sng" dirty="0" smtClean="0">
                <a:latin typeface="Arial" panose="020B0604020202020204" pitchFamily="34" charset="0"/>
              </a:rPr>
              <a:t>OPTIONAL</a:t>
            </a:r>
          </a:p>
          <a:p>
            <a:pPr>
              <a:lnSpc>
                <a:spcPct val="80000"/>
              </a:lnSpc>
            </a:pPr>
            <a:endParaRPr lang="en-GB" altLang="en-US" sz="1200" b="1" u="sng" dirty="0" smtClean="0">
              <a:latin typeface="Arial" panose="020B0604020202020204" pitchFamily="34" charset="0"/>
            </a:endParaRPr>
          </a:p>
          <a:p>
            <a:pPr>
              <a:lnSpc>
                <a:spcPct val="80000"/>
              </a:lnSpc>
            </a:pPr>
            <a:endParaRPr lang="en-GB" altLang="en-US" sz="1200" b="1" u="sng" dirty="0" smtClean="0">
              <a:latin typeface="Arial" panose="020B0604020202020204" pitchFamily="34" charset="0"/>
            </a:endParaRPr>
          </a:p>
          <a:p>
            <a:pPr>
              <a:lnSpc>
                <a:spcPct val="80000"/>
              </a:lnSpc>
            </a:pPr>
            <a:r>
              <a:rPr lang="en-GB" altLang="en-US" sz="1200" dirty="0" smtClean="0">
                <a:latin typeface="Arial" panose="020B0604020202020204" pitchFamily="34" charset="0"/>
              </a:rPr>
              <a:t>The Act has made it easier for a person to show that they are disabled and protected from disability discrimination. Under the Act, a person is disabled if they have a physical or mental impairment which has a substantial and long-term adverse effect on their ability to carry out normal day-to-day activities, which would include things like using a telephone, reading a book or using public transport.</a:t>
            </a:r>
          </a:p>
          <a:p>
            <a:pPr>
              <a:lnSpc>
                <a:spcPct val="80000"/>
              </a:lnSpc>
            </a:pPr>
            <a:endParaRPr lang="en-GB" altLang="en-US" sz="1200" dirty="0" smtClean="0">
              <a:latin typeface="Arial" panose="020B0604020202020204" pitchFamily="34" charset="0"/>
            </a:endParaRPr>
          </a:p>
          <a:p>
            <a:pPr>
              <a:lnSpc>
                <a:spcPct val="80000"/>
              </a:lnSpc>
            </a:pPr>
            <a:r>
              <a:rPr lang="en-GB" altLang="en-US" sz="1200" b="1" dirty="0" smtClean="0">
                <a:latin typeface="Arial" panose="020B0604020202020204" pitchFamily="34" charset="0"/>
              </a:rPr>
              <a:t>Who is classed as disabled under the Act?</a:t>
            </a:r>
          </a:p>
          <a:p>
            <a:pPr>
              <a:lnSpc>
                <a:spcPct val="80000"/>
              </a:lnSpc>
            </a:pPr>
            <a:r>
              <a:rPr lang="en-GB" altLang="en-US" sz="1200" dirty="0" smtClean="0">
                <a:latin typeface="Arial" panose="020B0604020202020204" pitchFamily="34" charset="0"/>
              </a:rPr>
              <a:t>To be protected under the Act, workers have to show that they have a “physical or mental impairment which has a substantial and long-term adverse effect on their ability to carry out normal day-to-day activities.”</a:t>
            </a:r>
          </a:p>
          <a:p>
            <a:pPr>
              <a:lnSpc>
                <a:spcPct val="80000"/>
              </a:lnSpc>
            </a:pPr>
            <a:r>
              <a:rPr lang="en-GB" altLang="en-US" sz="1200" dirty="0" smtClean="0">
                <a:latin typeface="Arial" panose="020B0604020202020204" pitchFamily="34" charset="0"/>
              </a:rPr>
              <a:t>People do not lose their right to protection against discrimination because they have been able to control or correct their disability - for example by medical treatment or the use of aids. So the effect of the treatment must be disregarded when assessing whether or not someone is disabled. This provision does not apply to someone who wears glasses or contact lenses.</a:t>
            </a:r>
          </a:p>
          <a:p>
            <a:pPr>
              <a:lnSpc>
                <a:spcPct val="80000"/>
              </a:lnSpc>
            </a:pPr>
            <a:r>
              <a:rPr lang="en-GB" altLang="en-US" sz="1200" dirty="0" smtClean="0">
                <a:latin typeface="Arial" panose="020B0604020202020204" pitchFamily="34" charset="0"/>
              </a:rPr>
              <a:t>People who have had a disability in the past are covered under the Act, as are people with progressive conditions and anyone deemed to have a disability such as those who have been diagnosed with HIV, cancer and multiple sclerosis.</a:t>
            </a:r>
          </a:p>
          <a:p>
            <a:pPr>
              <a:lnSpc>
                <a:spcPct val="80000"/>
              </a:lnSpc>
            </a:pPr>
            <a:r>
              <a:rPr lang="en-GB" altLang="en-US" sz="1200" dirty="0" smtClean="0">
                <a:latin typeface="Arial" panose="020B0604020202020204" pitchFamily="34" charset="0"/>
              </a:rPr>
              <a:t>Babies and children under the age of six who have an impairment are also covered. This is significant for the purposes of associative discrimination so that the parent of a child with an impairment will be protected even if the child’s condition does not yet have a substantial adverse effect on the child’s ability to carry out normal day-to-day activities, but may do in the future.</a:t>
            </a:r>
          </a:p>
          <a:p>
            <a:pPr>
              <a:lnSpc>
                <a:spcPct val="80000"/>
              </a:lnSpc>
            </a:pPr>
            <a:endParaRPr lang="en-GB" altLang="en-US" sz="1200" dirty="0" smtClean="0">
              <a:latin typeface="Arial" panose="020B0604020202020204" pitchFamily="34" charset="0"/>
            </a:endParaRPr>
          </a:p>
          <a:p>
            <a:pPr>
              <a:lnSpc>
                <a:spcPct val="80000"/>
              </a:lnSpc>
            </a:pPr>
            <a:r>
              <a:rPr lang="en-GB" altLang="en-US" sz="1200" b="1" dirty="0" smtClean="0">
                <a:latin typeface="Arial" panose="020B0604020202020204" pitchFamily="34" charset="0"/>
              </a:rPr>
              <a:t>How long is “long-term”?</a:t>
            </a:r>
          </a:p>
          <a:p>
            <a:pPr>
              <a:lnSpc>
                <a:spcPct val="80000"/>
              </a:lnSpc>
            </a:pPr>
            <a:r>
              <a:rPr lang="en-GB" altLang="en-US" sz="1200" dirty="0" smtClean="0">
                <a:latin typeface="Arial" panose="020B0604020202020204" pitchFamily="34" charset="0"/>
              </a:rPr>
              <a:t>To satisfy the definition in the Act, the disability must:</a:t>
            </a:r>
          </a:p>
          <a:p>
            <a:pPr>
              <a:lnSpc>
                <a:spcPct val="80000"/>
              </a:lnSpc>
            </a:pPr>
            <a:r>
              <a:rPr lang="en-GB" altLang="en-US" sz="1200" dirty="0" smtClean="0">
                <a:latin typeface="Arial" panose="020B0604020202020204" pitchFamily="34" charset="0"/>
              </a:rPr>
              <a:t>Have lasted at least 12 months, or;</a:t>
            </a:r>
          </a:p>
          <a:p>
            <a:pPr>
              <a:lnSpc>
                <a:spcPct val="80000"/>
              </a:lnSpc>
            </a:pPr>
            <a:r>
              <a:rPr lang="en-GB" altLang="en-US" sz="1200" dirty="0" smtClean="0">
                <a:latin typeface="Arial" panose="020B0604020202020204" pitchFamily="34" charset="0"/>
              </a:rPr>
              <a:t>Be likely to last at least 12 months, or;</a:t>
            </a:r>
          </a:p>
          <a:p>
            <a:pPr>
              <a:lnSpc>
                <a:spcPct val="80000"/>
              </a:lnSpc>
            </a:pPr>
            <a:r>
              <a:rPr lang="en-GB" altLang="en-US" sz="1200" dirty="0" smtClean="0">
                <a:latin typeface="Arial" panose="020B0604020202020204" pitchFamily="34" charset="0"/>
              </a:rPr>
              <a:t>Be likely to last for the rest of the person’s lifetime (if less than 12 months).</a:t>
            </a:r>
          </a:p>
          <a:p>
            <a:pPr>
              <a:lnSpc>
                <a:spcPct val="80000"/>
              </a:lnSpc>
            </a:pPr>
            <a:r>
              <a:rPr lang="en-GB" altLang="en-US" sz="1200" dirty="0" smtClean="0">
                <a:latin typeface="Arial" panose="020B0604020202020204" pitchFamily="34" charset="0"/>
              </a:rPr>
              <a:t>The Act also covers people whose condition may involve periods of remission. Although the impairment may no longer have an adverse effect, it will still be deemed to have that effect if it is “likely to recur”.</a:t>
            </a:r>
          </a:p>
          <a:p>
            <a:pPr>
              <a:lnSpc>
                <a:spcPct val="80000"/>
              </a:lnSpc>
            </a:pPr>
            <a:endParaRPr lang="en-GB" altLang="en-US" sz="1200" dirty="0" smtClean="0">
              <a:latin typeface="Arial" panose="020B0604020202020204" pitchFamily="34" charset="0"/>
            </a:endParaRPr>
          </a:p>
          <a:p>
            <a:pPr>
              <a:lnSpc>
                <a:spcPct val="80000"/>
              </a:lnSpc>
            </a:pPr>
            <a:r>
              <a:rPr lang="en-GB" altLang="en-US" sz="1200" dirty="0" smtClean="0">
                <a:latin typeface="Arial" panose="020B0604020202020204" pitchFamily="34" charset="0"/>
              </a:rPr>
              <a:t>The Act puts a duty on an employer to make reasonable adjustments for your staff to help them overcome disadvantage resulting from an impairment (</a:t>
            </a:r>
            <a:r>
              <a:rPr lang="en-GB" altLang="en-US" sz="1200" dirty="0" err="1" smtClean="0">
                <a:latin typeface="Arial" panose="020B0604020202020204" pitchFamily="34" charset="0"/>
              </a:rPr>
              <a:t>eg</a:t>
            </a:r>
            <a:r>
              <a:rPr lang="en-GB" altLang="en-US" sz="1200" dirty="0" smtClean="0">
                <a:latin typeface="Arial" panose="020B0604020202020204" pitchFamily="34" charset="0"/>
              </a:rPr>
              <a:t> by providing assistive technologies to help visually impaired staff use computers effectively).</a:t>
            </a:r>
          </a:p>
          <a:p>
            <a:pPr>
              <a:lnSpc>
                <a:spcPct val="80000"/>
              </a:lnSpc>
            </a:pPr>
            <a:endParaRPr lang="en-GB" altLang="en-US" sz="1200" dirty="0" smtClean="0">
              <a:latin typeface="Arial" panose="020B0604020202020204" pitchFamily="34" charset="0"/>
            </a:endParaRPr>
          </a:p>
          <a:p>
            <a:pPr>
              <a:lnSpc>
                <a:spcPct val="80000"/>
              </a:lnSpc>
            </a:pPr>
            <a:r>
              <a:rPr lang="en-GB" altLang="en-US" sz="1200" dirty="0" smtClean="0">
                <a:latin typeface="Arial" panose="020B0604020202020204" pitchFamily="34" charset="0"/>
              </a:rPr>
              <a:t>The Act includes protection from discrimination arising from disability. This states that it is discrimination to treat a disabled person unfavourably because of something connected with their disability (</a:t>
            </a:r>
            <a:r>
              <a:rPr lang="en-GB" altLang="en-US" sz="1200" dirty="0" err="1" smtClean="0">
                <a:latin typeface="Arial" panose="020B0604020202020204" pitchFamily="34" charset="0"/>
              </a:rPr>
              <a:t>eg</a:t>
            </a:r>
            <a:r>
              <a:rPr lang="en-GB" altLang="en-US" sz="1200" dirty="0" smtClean="0">
                <a:latin typeface="Arial" panose="020B0604020202020204" pitchFamily="34" charset="0"/>
              </a:rPr>
              <a:t> a tendency to make spelling mistakes arising from dyslexia). This type of discrimination is unlawful where the employer or other person acting for the employer knows, or could reasonably be expected to know, that the person has a disability.</a:t>
            </a:r>
            <a:endParaRPr lang="en-GB" altLang="en-US" i="1" dirty="0" smtClean="0">
              <a:latin typeface="Arial" panose="020B0604020202020204" pitchFamily="34" charset="0"/>
            </a:endParaRPr>
          </a:p>
          <a:p>
            <a:pPr>
              <a:lnSpc>
                <a:spcPct val="80000"/>
              </a:lnSpc>
            </a:pPr>
            <a:endParaRPr lang="en-GB" altLang="en-US" i="1" dirty="0" smtClean="0">
              <a:latin typeface="Arial" panose="020B0604020202020204" pitchFamily="34" charset="0"/>
            </a:endParaRPr>
          </a:p>
          <a:p>
            <a:pPr>
              <a:lnSpc>
                <a:spcPct val="80000"/>
              </a:lnSpc>
            </a:pPr>
            <a:r>
              <a:rPr lang="en-GB" altLang="en-US" sz="1200" dirty="0" smtClean="0">
                <a:latin typeface="Arial" panose="020B0604020202020204" pitchFamily="34" charset="0"/>
              </a:rPr>
              <a:t>Additionally, indirect discrimination covers disabled people. This means that a job applicant or employee could claim that a particular rule or requirement you have in place disadvantages people with the same </a:t>
            </a:r>
            <a:r>
              <a:rPr lang="en-GB" altLang="en-US" sz="1200" i="1" dirty="0" smtClean="0">
                <a:latin typeface="Arial" panose="020B0604020202020204" pitchFamily="34" charset="0"/>
              </a:rPr>
              <a:t>(would their be better than same)</a:t>
            </a:r>
            <a:r>
              <a:rPr lang="en-GB" altLang="en-US" sz="1200" dirty="0" smtClean="0">
                <a:latin typeface="Arial" panose="020B0604020202020204" pitchFamily="34" charset="0"/>
              </a:rPr>
              <a:t> disability. Unless you could justify this, it would be unlawful.</a:t>
            </a:r>
          </a:p>
          <a:p>
            <a:pPr>
              <a:lnSpc>
                <a:spcPct val="80000"/>
              </a:lnSpc>
            </a:pPr>
            <a:endParaRPr lang="en-GB" altLang="en-US" sz="1200" dirty="0" smtClean="0">
              <a:latin typeface="Arial" panose="020B0604020202020204" pitchFamily="34" charset="0"/>
            </a:endParaRPr>
          </a:p>
          <a:p>
            <a:pPr>
              <a:lnSpc>
                <a:spcPct val="80000"/>
              </a:lnSpc>
            </a:pPr>
            <a:r>
              <a:rPr lang="en-GB" altLang="en-US" sz="1200" dirty="0" smtClean="0">
                <a:latin typeface="Arial" panose="020B0604020202020204" pitchFamily="34" charset="0"/>
              </a:rPr>
              <a:t>Protects employees from discrimination, harassment and</a:t>
            </a:r>
          </a:p>
          <a:p>
            <a:pPr>
              <a:lnSpc>
                <a:spcPct val="80000"/>
              </a:lnSpc>
            </a:pPr>
            <a:r>
              <a:rPr lang="en-GB" altLang="en-US" sz="1200" dirty="0" smtClean="0">
                <a:latin typeface="Arial" panose="020B0604020202020204" pitchFamily="34" charset="0"/>
              </a:rPr>
              <a:t>victimisation because of disability</a:t>
            </a:r>
          </a:p>
          <a:p>
            <a:endParaRPr lang="en-GB" dirty="0"/>
          </a:p>
        </p:txBody>
      </p:sp>
      <p:sp>
        <p:nvSpPr>
          <p:cNvPr id="4" name="Slide Number Placeholder 3"/>
          <p:cNvSpPr>
            <a:spLocks noGrp="1"/>
          </p:cNvSpPr>
          <p:nvPr>
            <p:ph type="sldNum" sz="quarter" idx="10"/>
          </p:nvPr>
        </p:nvSpPr>
        <p:spPr/>
        <p:txBody>
          <a:bodyPr/>
          <a:lstStyle/>
          <a:p>
            <a:fld id="{CFF61495-2385-4EF4-9F5C-49047306949B}" type="slidenum">
              <a:rPr lang="en-GB" smtClean="0"/>
              <a:t>15</a:t>
            </a:fld>
            <a:endParaRPr lang="en-GB"/>
          </a:p>
        </p:txBody>
      </p:sp>
    </p:spTree>
    <p:extLst>
      <p:ext uri="{BB962C8B-B14F-4D97-AF65-F5344CB8AC3E}">
        <p14:creationId xmlns:p14="http://schemas.microsoft.com/office/powerpoint/2010/main" val="39074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GB" altLang="en-US" sz="1200" b="1" dirty="0" smtClean="0">
                <a:latin typeface="Arial" panose="020B0604020202020204" pitchFamily="34" charset="0"/>
              </a:rPr>
              <a:t>Making reasonable adjustments</a:t>
            </a:r>
            <a:endParaRPr lang="en-GB" altLang="en-US" sz="1200" dirty="0" smtClean="0">
              <a:latin typeface="Arial" panose="020B0604020202020204" pitchFamily="34" charset="0"/>
            </a:endParaRPr>
          </a:p>
          <a:p>
            <a:pPr>
              <a:lnSpc>
                <a:spcPct val="80000"/>
              </a:lnSpc>
            </a:pPr>
            <a:r>
              <a:rPr lang="en-GB" altLang="en-US" sz="1200" dirty="0" smtClean="0">
                <a:latin typeface="Arial" panose="020B0604020202020204" pitchFamily="34" charset="0"/>
              </a:rPr>
              <a:t>An employer can lawfully treat employees who are disabled more favourably because of their disability than non-disabled employees. </a:t>
            </a:r>
          </a:p>
          <a:p>
            <a:pPr>
              <a:lnSpc>
                <a:spcPct val="80000"/>
              </a:lnSpc>
            </a:pPr>
            <a:r>
              <a:rPr lang="en-GB" altLang="en-US" sz="1200" dirty="0" smtClean="0">
                <a:latin typeface="Arial" panose="020B0604020202020204" pitchFamily="34" charset="0"/>
              </a:rPr>
              <a:t>However, employees who are not disabled are unable to claim discrimination on the grounds they have been treated less favourably because of the ‘reasonable adjustments’ given to a disabled colleague </a:t>
            </a:r>
          </a:p>
          <a:p>
            <a:pPr>
              <a:lnSpc>
                <a:spcPct val="80000"/>
              </a:lnSpc>
            </a:pPr>
            <a:r>
              <a:rPr lang="en-GB" altLang="en-US" sz="1200" dirty="0" smtClean="0">
                <a:latin typeface="Arial" panose="020B0604020202020204" pitchFamily="34" charset="0"/>
              </a:rPr>
              <a:t>An employer must consider making ‘reasonable adjustments’, involving the disabled employee or job applicant in the decision, if:</a:t>
            </a:r>
          </a:p>
          <a:p>
            <a:pPr>
              <a:lnSpc>
                <a:spcPct val="80000"/>
              </a:lnSpc>
            </a:pPr>
            <a:r>
              <a:rPr lang="en-GB" altLang="en-US" sz="1200" dirty="0" smtClean="0">
                <a:latin typeface="Arial" panose="020B0604020202020204" pitchFamily="34" charset="0"/>
              </a:rPr>
              <a:t>it becomes aware of their disability</a:t>
            </a:r>
          </a:p>
          <a:p>
            <a:pPr>
              <a:lnSpc>
                <a:spcPct val="80000"/>
              </a:lnSpc>
            </a:pPr>
            <a:r>
              <a:rPr lang="en-GB" altLang="en-US" sz="1200" dirty="0" smtClean="0">
                <a:latin typeface="Arial" panose="020B0604020202020204" pitchFamily="34" charset="0"/>
              </a:rPr>
              <a:t>a disabled employee or job applicant asks for adjustments to be made</a:t>
            </a:r>
          </a:p>
          <a:p>
            <a:pPr>
              <a:lnSpc>
                <a:spcPct val="80000"/>
              </a:lnSpc>
            </a:pPr>
            <a:r>
              <a:rPr lang="en-GB" altLang="en-US" sz="1200" dirty="0" smtClean="0">
                <a:latin typeface="Arial" panose="020B0604020202020204" pitchFamily="34" charset="0"/>
              </a:rPr>
              <a:t>a disabled employee is having difficulty with any part of their job</a:t>
            </a:r>
          </a:p>
          <a:p>
            <a:pPr>
              <a:lnSpc>
                <a:spcPct val="80000"/>
              </a:lnSpc>
            </a:pPr>
            <a:r>
              <a:rPr lang="en-GB" altLang="en-US" sz="1200" dirty="0" smtClean="0">
                <a:latin typeface="Arial" panose="020B0604020202020204" pitchFamily="34" charset="0"/>
              </a:rPr>
              <a:t>either an employee’s sickness record, or delay in returning to work, is linked to their disability</a:t>
            </a:r>
          </a:p>
          <a:p>
            <a:pPr>
              <a:lnSpc>
                <a:spcPct val="80000"/>
              </a:lnSpc>
            </a:pPr>
            <a:r>
              <a:rPr lang="en-GB" altLang="en-US" sz="1200" dirty="0" smtClean="0">
                <a:latin typeface="Arial" panose="020B0604020202020204" pitchFamily="34" charset="0"/>
              </a:rPr>
              <a:t>Further, there are three questions an employer should consider in assessing what reasonable adjustments might need to be made:</a:t>
            </a:r>
          </a:p>
          <a:p>
            <a:pPr>
              <a:lnSpc>
                <a:spcPct val="80000"/>
              </a:lnSpc>
            </a:pPr>
            <a:r>
              <a:rPr lang="en-GB" altLang="en-US" sz="1200" b="1" dirty="0" smtClean="0">
                <a:latin typeface="Arial" panose="020B0604020202020204" pitchFamily="34" charset="0"/>
              </a:rPr>
              <a:t>1. Does it need to change how things are done? </a:t>
            </a:r>
          </a:p>
          <a:p>
            <a:pPr>
              <a:lnSpc>
                <a:spcPct val="80000"/>
              </a:lnSpc>
            </a:pPr>
            <a:r>
              <a:rPr lang="en-GB" altLang="en-US" sz="1200" b="1" dirty="0" smtClean="0">
                <a:latin typeface="Arial" panose="020B0604020202020204" pitchFamily="34" charset="0"/>
              </a:rPr>
              <a:t>For example… </a:t>
            </a:r>
            <a:r>
              <a:rPr lang="en-GB" altLang="en-US" sz="1200" dirty="0" smtClean="0">
                <a:latin typeface="Arial" panose="020B0604020202020204" pitchFamily="34" charset="0"/>
              </a:rPr>
              <a:t>The employer’s policy is to only offer car parking spaces to senior managers. However, an employee who is not a manager has developed a mobility impairment and needs to park very close to the office. The employee is allocated a parking space. This is likely to be a reasonable adjustment to the employer's car parking policy.</a:t>
            </a:r>
          </a:p>
          <a:p>
            <a:pPr>
              <a:lnSpc>
                <a:spcPct val="80000"/>
              </a:lnSpc>
            </a:pPr>
            <a:endParaRPr lang="en-GB" altLang="en-US" sz="1200" b="1" dirty="0" smtClean="0">
              <a:latin typeface="Arial" panose="020B0604020202020204" pitchFamily="34" charset="0"/>
            </a:endParaRPr>
          </a:p>
          <a:p>
            <a:pPr>
              <a:lnSpc>
                <a:spcPct val="80000"/>
              </a:lnSpc>
            </a:pPr>
            <a:r>
              <a:rPr lang="en-GB" altLang="en-US" sz="1200" b="1" dirty="0" smtClean="0">
                <a:latin typeface="Arial" panose="020B0604020202020204" pitchFamily="34" charset="0"/>
              </a:rPr>
              <a:t>2. Does it need to physically change the workplace?</a:t>
            </a:r>
          </a:p>
          <a:p>
            <a:pPr>
              <a:lnSpc>
                <a:spcPct val="80000"/>
              </a:lnSpc>
            </a:pPr>
            <a:r>
              <a:rPr lang="en-GB" altLang="en-US" sz="1200" b="1" dirty="0" smtClean="0">
                <a:latin typeface="Arial" panose="020B0604020202020204" pitchFamily="34" charset="0"/>
              </a:rPr>
              <a:t>For example… </a:t>
            </a:r>
            <a:r>
              <a:rPr lang="en-GB" altLang="en-US" sz="1200" dirty="0" smtClean="0">
                <a:latin typeface="Arial" panose="020B0604020202020204" pitchFamily="34" charset="0"/>
              </a:rPr>
              <a:t>Clear glass doors at the end of a workplace corridor present a hazard for a visually-impaired employee. The employer adds brightly coloured strips at eye level that can be more easily seen by the employee. This is likely to be a reasonable adjustment.</a:t>
            </a:r>
          </a:p>
          <a:p>
            <a:pPr>
              <a:lnSpc>
                <a:spcPct val="80000"/>
              </a:lnSpc>
            </a:pPr>
            <a:endParaRPr lang="en-GB" altLang="en-US" sz="1200" dirty="0" smtClean="0">
              <a:latin typeface="Arial" panose="020B0604020202020204" pitchFamily="34" charset="0"/>
            </a:endParaRPr>
          </a:p>
          <a:p>
            <a:pPr>
              <a:lnSpc>
                <a:spcPct val="80000"/>
              </a:lnSpc>
            </a:pPr>
            <a:r>
              <a:rPr lang="en-GB" altLang="en-US" sz="1200" b="1" dirty="0" smtClean="0">
                <a:latin typeface="Arial" panose="020B0604020202020204" pitchFamily="34" charset="0"/>
              </a:rPr>
              <a:t>3. Does it need to provide extra equipment or get someone to assist the disabled employee in some way?</a:t>
            </a:r>
          </a:p>
          <a:p>
            <a:pPr>
              <a:lnSpc>
                <a:spcPct val="80000"/>
              </a:lnSpc>
            </a:pPr>
            <a:r>
              <a:rPr lang="en-GB" altLang="en-US" sz="1200" b="1" dirty="0" smtClean="0">
                <a:latin typeface="Arial" panose="020B0604020202020204" pitchFamily="34" charset="0"/>
              </a:rPr>
              <a:t>For example… </a:t>
            </a:r>
            <a:r>
              <a:rPr lang="en-GB" altLang="en-US" sz="1200" dirty="0" smtClean="0">
                <a:latin typeface="Arial" panose="020B0604020202020204" pitchFamily="34" charset="0"/>
              </a:rPr>
              <a:t>As a reasonable adjustment, the employer provides specialist software for an employee who has developed a visual impairment. Their job involves using a computer, and the software enables them to continue in the role.</a:t>
            </a:r>
          </a:p>
          <a:p>
            <a:pPr>
              <a:lnSpc>
                <a:spcPct val="80000"/>
              </a:lnSpc>
            </a:pPr>
            <a:endParaRPr lang="en-GB" altLang="en-US" sz="1200" dirty="0" smtClean="0">
              <a:latin typeface="Arial" panose="020B0604020202020204" pitchFamily="34" charset="0"/>
            </a:endParaRPr>
          </a:p>
          <a:p>
            <a:pPr>
              <a:lnSpc>
                <a:spcPct val="80000"/>
              </a:lnSpc>
            </a:pPr>
            <a:r>
              <a:rPr lang="en-GB" altLang="en-US" sz="1200" dirty="0" smtClean="0">
                <a:latin typeface="Arial" panose="020B0604020202020204" pitchFamily="34" charset="0"/>
              </a:rPr>
              <a:t>But whether any suggested adjustments are actually reasonable can depend on whether:</a:t>
            </a:r>
          </a:p>
          <a:p>
            <a:pPr>
              <a:lnSpc>
                <a:spcPct val="80000"/>
              </a:lnSpc>
            </a:pPr>
            <a:r>
              <a:rPr lang="en-GB" altLang="en-US" sz="1200" dirty="0" smtClean="0">
                <a:latin typeface="Arial" panose="020B0604020202020204" pitchFamily="34" charset="0"/>
              </a:rPr>
              <a:t>they are practical for the employer to make</a:t>
            </a:r>
          </a:p>
          <a:p>
            <a:pPr>
              <a:lnSpc>
                <a:spcPct val="80000"/>
              </a:lnSpc>
            </a:pPr>
            <a:r>
              <a:rPr lang="en-GB" altLang="en-US" sz="1200" dirty="0" smtClean="0">
                <a:latin typeface="Arial" panose="020B0604020202020204" pitchFamily="34" charset="0"/>
              </a:rPr>
              <a:t>the employer has the resources to pay for them? An employment tribunal may expect more from a large organisation than a small one because it may have greater means, or if an organisation has access to other funding such as the Government’s Access to Work (LINK) scheme.</a:t>
            </a:r>
          </a:p>
          <a:p>
            <a:pPr>
              <a:lnSpc>
                <a:spcPct val="80000"/>
              </a:lnSpc>
            </a:pPr>
            <a:r>
              <a:rPr lang="en-GB" altLang="en-US" sz="1200" dirty="0" smtClean="0">
                <a:latin typeface="Arial" panose="020B0604020202020204" pitchFamily="34" charset="0"/>
              </a:rPr>
              <a:t>they will be effective in overcoming the ‘disadvantage’ in the workplace </a:t>
            </a:r>
          </a:p>
          <a:p>
            <a:pPr>
              <a:lnSpc>
                <a:spcPct val="80000"/>
              </a:lnSpc>
            </a:pPr>
            <a:r>
              <a:rPr lang="en-GB" altLang="en-US" sz="1200" dirty="0" smtClean="0">
                <a:latin typeface="Arial" panose="020B0604020202020204" pitchFamily="34" charset="0"/>
              </a:rPr>
              <a:t>In considering reasonable adjustments for a disabled employee or job applicant, an employer should meet with them to discuss what can be done to support them. While an employer has a legal duty to make ‘reasonable adjustments’, there may be times when suggested changes are unreasonable and it can lawfully refuse to make them.</a:t>
            </a:r>
          </a:p>
          <a:p>
            <a:pPr>
              <a:lnSpc>
                <a:spcPct val="80000"/>
              </a:lnSpc>
            </a:pPr>
            <a:r>
              <a:rPr lang="en-GB" altLang="en-US" sz="1200" b="1" u="sng" dirty="0" smtClean="0">
                <a:latin typeface="Arial" panose="020B0604020202020204" pitchFamily="34" charset="0"/>
              </a:rPr>
              <a:t>Making reasonable adjustments can be a complex area. </a:t>
            </a:r>
            <a:r>
              <a:rPr lang="en-GB" altLang="en-US" sz="1200" b="1" u="sng" baseline="0" dirty="0" smtClean="0">
                <a:latin typeface="Arial" panose="020B0604020202020204" pitchFamily="34" charset="0"/>
              </a:rPr>
              <a:t> The Equality Adviser and Office of Fair Trading can provide further guidance.#</a:t>
            </a:r>
          </a:p>
          <a:p>
            <a:pPr>
              <a:lnSpc>
                <a:spcPct val="80000"/>
              </a:lnSpc>
            </a:pPr>
            <a:r>
              <a:rPr lang="en-GB" altLang="en-US" sz="1200" b="1" dirty="0" smtClean="0">
                <a:latin typeface="Arial" panose="020B0604020202020204" pitchFamily="34" charset="0"/>
              </a:rPr>
              <a:t>When making reasonable adjustments</a:t>
            </a:r>
          </a:p>
          <a:p>
            <a:pPr>
              <a:lnSpc>
                <a:spcPct val="80000"/>
              </a:lnSpc>
            </a:pPr>
            <a:r>
              <a:rPr lang="en-GB" altLang="en-US" sz="1200" dirty="0" smtClean="0">
                <a:latin typeface="Arial" panose="020B0604020202020204" pitchFamily="34" charset="0"/>
              </a:rPr>
              <a:t>There are some circumstances where an employer can lawfully treat employees who are disabled more favourably because of their disability than non-disabled employees. In fact, it is unlawful for an employer to fail to make ‘reasonable adjustments’ enabling a disabled person to work for it.</a:t>
            </a:r>
          </a:p>
          <a:p>
            <a:pPr>
              <a:lnSpc>
                <a:spcPct val="80000"/>
              </a:lnSpc>
            </a:pPr>
            <a:endParaRPr lang="en-GB" altLang="en-US" sz="1200" dirty="0" smtClean="0">
              <a:latin typeface="Arial" panose="020B0604020202020204" pitchFamily="34" charset="0"/>
            </a:endParaRPr>
          </a:p>
          <a:p>
            <a:pPr>
              <a:lnSpc>
                <a:spcPct val="80000"/>
              </a:lnSpc>
            </a:pPr>
            <a:r>
              <a:rPr lang="en-GB" altLang="en-US" sz="1200" dirty="0" smtClean="0">
                <a:latin typeface="Arial" panose="020B0604020202020204" pitchFamily="34" charset="0"/>
              </a:rPr>
              <a:t>A disability is a physical or mental impairment which has a substantial and long-term effect on the person’s ability to carry out normal day-to-day activities. </a:t>
            </a:r>
          </a:p>
          <a:p>
            <a:pPr>
              <a:lnSpc>
                <a:spcPct val="80000"/>
              </a:lnSpc>
            </a:pPr>
            <a:endParaRPr lang="en-GB" altLang="en-US" sz="1200" dirty="0" smtClean="0">
              <a:latin typeface="Arial" panose="020B0604020202020204" pitchFamily="34" charset="0"/>
            </a:endParaRPr>
          </a:p>
          <a:p>
            <a:pPr>
              <a:lnSpc>
                <a:spcPct val="80000"/>
              </a:lnSpc>
            </a:pPr>
            <a:r>
              <a:rPr lang="en-GB" altLang="en-US" sz="1200" dirty="0" smtClean="0">
                <a:latin typeface="Arial" panose="020B0604020202020204" pitchFamily="34" charset="0"/>
              </a:rPr>
              <a:t>In turn, employees who are not disabled are unable to claim discrimination on the grounds they have been treated less favourably because of the ‘reasonable adjustments’ given to a disabled colleague.</a:t>
            </a:r>
          </a:p>
          <a:p>
            <a:pPr>
              <a:lnSpc>
                <a:spcPct val="80000"/>
              </a:lnSpc>
            </a:pPr>
            <a:endParaRPr lang="en-GB" altLang="en-US" sz="1200" dirty="0" smtClean="0">
              <a:latin typeface="Arial" panose="020B0604020202020204" pitchFamily="34" charset="0"/>
            </a:endParaRPr>
          </a:p>
          <a:p>
            <a:pPr>
              <a:lnSpc>
                <a:spcPct val="80000"/>
              </a:lnSpc>
            </a:pPr>
            <a:r>
              <a:rPr lang="en-GB" altLang="en-US" sz="1200" dirty="0" smtClean="0">
                <a:latin typeface="Arial" panose="020B0604020202020204" pitchFamily="34" charset="0"/>
              </a:rPr>
              <a:t>An example of a ‘reasonable adjustment’ might include changing a disabled employee’s terms and conditions of employment or working arrangements, so they will not be disadvantaged by their disability in doing their job compared to colleagues who are not disabled, and/or so they and their work performance really benefit from the change. </a:t>
            </a:r>
          </a:p>
          <a:p>
            <a:pPr>
              <a:lnSpc>
                <a:spcPct val="80000"/>
              </a:lnSpc>
            </a:pPr>
            <a:endParaRPr lang="en-GB" altLang="en-US" sz="1200" b="1" dirty="0" smtClean="0">
              <a:latin typeface="Arial" panose="020B0604020202020204" pitchFamily="34" charset="0"/>
            </a:endParaRPr>
          </a:p>
          <a:p>
            <a:endParaRPr lang="en-GB" dirty="0" smtClean="0"/>
          </a:p>
          <a:p>
            <a:pPr>
              <a:lnSpc>
                <a:spcPct val="80000"/>
              </a:lnSpc>
            </a:pPr>
            <a:endParaRPr lang="en-GB" dirty="0"/>
          </a:p>
        </p:txBody>
      </p:sp>
      <p:sp>
        <p:nvSpPr>
          <p:cNvPr id="4" name="Slide Number Placeholder 3"/>
          <p:cNvSpPr>
            <a:spLocks noGrp="1"/>
          </p:cNvSpPr>
          <p:nvPr>
            <p:ph type="sldNum" sz="quarter" idx="10"/>
          </p:nvPr>
        </p:nvSpPr>
        <p:spPr/>
        <p:txBody>
          <a:bodyPr/>
          <a:lstStyle/>
          <a:p>
            <a:fld id="{CFF61495-2385-4EF4-9F5C-49047306949B}" type="slidenum">
              <a:rPr lang="en-GB" smtClean="0"/>
              <a:t>16</a:t>
            </a:fld>
            <a:endParaRPr lang="en-GB"/>
          </a:p>
        </p:txBody>
      </p:sp>
    </p:spTree>
    <p:extLst>
      <p:ext uri="{BB962C8B-B14F-4D97-AF65-F5344CB8AC3E}">
        <p14:creationId xmlns:p14="http://schemas.microsoft.com/office/powerpoint/2010/main" val="974879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altLang="en-US" dirty="0" smtClean="0">
                <a:latin typeface="Arial" panose="020B0604020202020204" pitchFamily="34" charset="0"/>
              </a:rPr>
              <a:t>Under the Equality Act 2010 (the Act) it is unlawful, except in certain circumstances, for employers to ask about a candidate’s health. Therefore employers should not usually ask health questions at all until a job offer has been made.  Many employers who routinely use pre-employment health questionnaires should have abandoned or radically changed them since provisions under the Act came into force</a:t>
            </a:r>
          </a:p>
          <a:p>
            <a:pPr>
              <a:lnSpc>
                <a:spcPct val="90000"/>
              </a:lnSpc>
            </a:pPr>
            <a:r>
              <a:rPr lang="en-GB" altLang="en-US" dirty="0" smtClean="0">
                <a:latin typeface="Arial" panose="020B0604020202020204" pitchFamily="34" charset="0"/>
              </a:rPr>
              <a:t>Exceptions </a:t>
            </a:r>
          </a:p>
          <a:p>
            <a:pPr>
              <a:lnSpc>
                <a:spcPct val="90000"/>
              </a:lnSpc>
            </a:pPr>
            <a:r>
              <a:rPr lang="en-GB" altLang="en-US" dirty="0" smtClean="0">
                <a:latin typeface="Arial" panose="020B0604020202020204" pitchFamily="34" charset="0"/>
              </a:rPr>
              <a:t>The Act limits the circumstances when employers can ask pre-employment health-related questions before offering the position. Some pre-employment health enquiries are allowed for certain specified purposes set out in the bullet points below. The questions are allowed if it is necessary to establish whether the applicant can carry out a function that is intrinsic to the work concerned. However, employers should only ask questions that relate to the applicant's ability to perform the core duties of the role.</a:t>
            </a:r>
          </a:p>
          <a:p>
            <a:pPr>
              <a:lnSpc>
                <a:spcPct val="90000"/>
              </a:lnSpc>
            </a:pPr>
            <a:r>
              <a:rPr lang="en-GB" altLang="en-US" dirty="0" smtClean="0">
                <a:latin typeface="Arial" panose="020B0604020202020204" pitchFamily="34" charset="0"/>
              </a:rPr>
              <a:t>Employers can therefore ask health-related questions:</a:t>
            </a:r>
          </a:p>
          <a:p>
            <a:pPr>
              <a:lnSpc>
                <a:spcPct val="90000"/>
              </a:lnSpc>
            </a:pPr>
            <a:endParaRPr lang="en-GB" altLang="en-US" dirty="0" smtClean="0">
              <a:latin typeface="Arial" panose="020B0604020202020204" pitchFamily="34" charset="0"/>
            </a:endParaRPr>
          </a:p>
          <a:p>
            <a:pPr>
              <a:lnSpc>
                <a:spcPct val="90000"/>
              </a:lnSpc>
            </a:pPr>
            <a:r>
              <a:rPr lang="en-GB" altLang="en-US" dirty="0" smtClean="0">
                <a:latin typeface="Arial" panose="020B0604020202020204" pitchFamily="34" charset="0"/>
              </a:rPr>
              <a:t>to help decide if reasonable adjustments are needed in the selection process</a:t>
            </a:r>
          </a:p>
          <a:p>
            <a:pPr>
              <a:lnSpc>
                <a:spcPct val="90000"/>
              </a:lnSpc>
            </a:pPr>
            <a:endParaRPr lang="en-GB" altLang="en-US" dirty="0" smtClean="0">
              <a:latin typeface="Arial" panose="020B0604020202020204" pitchFamily="34" charset="0"/>
            </a:endParaRPr>
          </a:p>
          <a:p>
            <a:pPr>
              <a:lnSpc>
                <a:spcPct val="90000"/>
              </a:lnSpc>
            </a:pPr>
            <a:r>
              <a:rPr lang="en-GB" altLang="en-US" dirty="0" smtClean="0">
                <a:latin typeface="Arial" panose="020B0604020202020204" pitchFamily="34" charset="0"/>
              </a:rPr>
              <a:t>to determine if an applicant can carry out a function that is essential to the job such as heavy lifting, or</a:t>
            </a:r>
          </a:p>
          <a:p>
            <a:pPr>
              <a:lnSpc>
                <a:spcPct val="90000"/>
              </a:lnSpc>
            </a:pPr>
            <a:r>
              <a:rPr lang="en-GB" altLang="en-US" dirty="0" smtClean="0">
                <a:latin typeface="Arial" panose="020B0604020202020204" pitchFamily="34" charset="0"/>
              </a:rPr>
              <a:t>for diversity monitoring purposes.</a:t>
            </a:r>
          </a:p>
          <a:p>
            <a:pPr>
              <a:lnSpc>
                <a:spcPct val="90000"/>
              </a:lnSpc>
            </a:pPr>
            <a:endParaRPr lang="en-GB" altLang="en-US" dirty="0" smtClean="0">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CFF61495-2385-4EF4-9F5C-49047306949B}" type="slidenum">
              <a:rPr lang="en-GB" smtClean="0"/>
              <a:t>19</a:t>
            </a:fld>
            <a:endParaRPr lang="en-GB"/>
          </a:p>
        </p:txBody>
      </p:sp>
    </p:spTree>
    <p:extLst>
      <p:ext uri="{BB962C8B-B14F-4D97-AF65-F5344CB8AC3E}">
        <p14:creationId xmlns:p14="http://schemas.microsoft.com/office/powerpoint/2010/main" val="2468343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F61495-2385-4EF4-9F5C-49047306949B}" type="slidenum">
              <a:rPr lang="en-GB" smtClean="0"/>
              <a:t>20</a:t>
            </a:fld>
            <a:endParaRPr lang="en-GB"/>
          </a:p>
        </p:txBody>
      </p:sp>
    </p:spTree>
    <p:extLst>
      <p:ext uri="{BB962C8B-B14F-4D97-AF65-F5344CB8AC3E}">
        <p14:creationId xmlns:p14="http://schemas.microsoft.com/office/powerpoint/2010/main" val="1421192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u="sng" dirty="0" smtClean="0">
                <a:latin typeface="Arial" panose="020B0604020202020204" pitchFamily="34" charset="0"/>
              </a:rPr>
              <a:t>OPTIONAL</a:t>
            </a:r>
          </a:p>
          <a:p>
            <a:r>
              <a:rPr lang="en-GB" altLang="en-US" dirty="0" smtClean="0">
                <a:latin typeface="Arial" panose="020B0604020202020204" pitchFamily="34" charset="0"/>
              </a:rPr>
              <a:t>The Equality Act protects employees from discrimination, harassment and victimisation relating to gender reassignment. In the Act someone who proposes to, starts or has completed a process , or part of a process to change his or her gender is referred to as a ‘transsexual’.</a:t>
            </a:r>
          </a:p>
          <a:p>
            <a:endParaRPr lang="en-GB" altLang="en-US" dirty="0" smtClean="0">
              <a:latin typeface="Arial" panose="020B0604020202020204" pitchFamily="34" charset="0"/>
            </a:endParaRPr>
          </a:p>
          <a:p>
            <a:r>
              <a:rPr lang="en-GB" altLang="en-US" dirty="0" smtClean="0">
                <a:latin typeface="Arial" panose="020B0604020202020204" pitchFamily="34" charset="0"/>
              </a:rPr>
              <a:t>Before the Equality Act, people reassigning their sex had to be under medical supervision to be covered, but this is no longer the case. For example, a female employee who decides to live as a man, but does not undergo any medical procedures, must not be harassed when they are living permanently as a man and begin using the male toilet.</a:t>
            </a:r>
          </a:p>
          <a:p>
            <a:endParaRPr lang="en-GB" altLang="en-US" dirty="0" smtClean="0">
              <a:latin typeface="Arial" panose="020B0604020202020204" pitchFamily="34" charset="0"/>
            </a:endParaRPr>
          </a:p>
          <a:p>
            <a:r>
              <a:rPr lang="en-GB" altLang="en-US" dirty="0" smtClean="0">
                <a:latin typeface="Arial" panose="020B0604020202020204" pitchFamily="34" charset="0"/>
              </a:rPr>
              <a:t>It is discriminatory to treat a transsexual employee less favourably for being absent from work because they propose to undergo, are undergoing or have undergone gender reassignment. An employer must not treat them any differently than it would if they were absent because they were ill or injured.</a:t>
            </a:r>
          </a:p>
          <a:p>
            <a:endParaRPr lang="en-GB" altLang="en-US" dirty="0" smtClean="0">
              <a:latin typeface="Arial" panose="020B0604020202020204" pitchFamily="34" charset="0"/>
            </a:endParaRPr>
          </a:p>
          <a:p>
            <a:r>
              <a:rPr lang="en-GB" altLang="en-US" dirty="0" smtClean="0">
                <a:latin typeface="Arial" panose="020B0604020202020204" pitchFamily="34" charset="0"/>
              </a:rPr>
              <a:t>In law, cross-dressers are not regarded as transsexual people as they do not intend to live permanently in the gender opposite to their sex at birth. While they are not specifically protected under the Act as cross-dressers, if they are bullied because they are perceived to be transsexual or have  a particular sexual orientation, they may be in a position to claim discrimination under the relevant protected characteristic/s.</a:t>
            </a:r>
          </a:p>
          <a:p>
            <a:endParaRPr lang="en-GB" altLang="en-US" dirty="0" smtClean="0">
              <a:latin typeface="Arial" panose="020B0604020202020204" pitchFamily="34" charset="0"/>
            </a:endParaRPr>
          </a:p>
          <a:p>
            <a:r>
              <a:rPr lang="en-GB" altLang="en-US" dirty="0" smtClean="0">
                <a:latin typeface="Arial" panose="020B0604020202020204" pitchFamily="34" charset="0"/>
              </a:rPr>
              <a:t>However, employers and employees should not try to make a distinction whether a colleague is a cross-dresser or transsexual and regard the colleague in the gender identity they ‘present in’, whether temporarily or permanently. </a:t>
            </a:r>
          </a:p>
          <a:p>
            <a:endParaRPr lang="en-GB" altLang="en-US" dirty="0" smtClean="0">
              <a:latin typeface="Arial" panose="020B0604020202020204" pitchFamily="34" charset="0"/>
            </a:endParaRPr>
          </a:p>
          <a:p>
            <a:r>
              <a:rPr lang="en-GB" altLang="en-US" dirty="0" smtClean="0">
                <a:latin typeface="Arial" panose="020B0604020202020204" pitchFamily="34" charset="0"/>
              </a:rPr>
              <a:t>The Act protects employees from discrimination, harassment and victimisation because of gender reassignment.</a:t>
            </a:r>
          </a:p>
          <a:p>
            <a:endParaRPr lang="en-GB" altLang="en-US" dirty="0" smtClean="0">
              <a:latin typeface="Arial" panose="020B0604020202020204" pitchFamily="34" charset="0"/>
            </a:endParaRPr>
          </a:p>
          <a:p>
            <a:endParaRPr lang="en-GB" altLang="en-US" dirty="0" smtClean="0">
              <a:latin typeface="Arial" panose="020B0604020202020204" pitchFamily="34" charset="0"/>
            </a:endParaRPr>
          </a:p>
          <a:p>
            <a:endParaRPr lang="en-GB" altLang="en-US" dirty="0" smtClean="0">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CFF61495-2385-4EF4-9F5C-49047306949B}" type="slidenum">
              <a:rPr lang="en-GB" smtClean="0"/>
              <a:t>23</a:t>
            </a:fld>
            <a:endParaRPr lang="en-GB"/>
          </a:p>
        </p:txBody>
      </p:sp>
    </p:spTree>
    <p:extLst>
      <p:ext uri="{BB962C8B-B14F-4D97-AF65-F5344CB8AC3E}">
        <p14:creationId xmlns:p14="http://schemas.microsoft.com/office/powerpoint/2010/main" val="1116077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u="sng" dirty="0" smtClean="0">
                <a:latin typeface="Arial" panose="020B0604020202020204" pitchFamily="34" charset="0"/>
              </a:rPr>
              <a:t>OPTIONAL</a:t>
            </a:r>
          </a:p>
          <a:p>
            <a:r>
              <a:rPr lang="en-GB" altLang="en-US" dirty="0" smtClean="0">
                <a:latin typeface="Arial" panose="020B0604020202020204" pitchFamily="34" charset="0"/>
              </a:rPr>
              <a:t>The Equality Act protects employees from discrimination, harassment and victimisation relating to gender reassignment. In the Act someone who proposes to, starts or has completed a process , or part of a process to change his or her gender is referred to as a ‘transsexual’.</a:t>
            </a:r>
          </a:p>
          <a:p>
            <a:endParaRPr lang="en-GB" altLang="en-US" dirty="0" smtClean="0">
              <a:latin typeface="Arial" panose="020B0604020202020204" pitchFamily="34" charset="0"/>
            </a:endParaRPr>
          </a:p>
          <a:p>
            <a:r>
              <a:rPr lang="en-GB" altLang="en-US" dirty="0" smtClean="0">
                <a:latin typeface="Arial" panose="020B0604020202020204" pitchFamily="34" charset="0"/>
              </a:rPr>
              <a:t>Before the Equality Act, people reassigning their sex had to be under medical supervision to be covered, but this is no longer the case. For example, a female employee who decides to live as a man, but does not undergo any medical procedures, must not be harassed when they are living permanently as a man and begin using the male toilet.</a:t>
            </a:r>
          </a:p>
          <a:p>
            <a:endParaRPr lang="en-GB" altLang="en-US" dirty="0" smtClean="0">
              <a:latin typeface="Arial" panose="020B0604020202020204" pitchFamily="34" charset="0"/>
            </a:endParaRPr>
          </a:p>
          <a:p>
            <a:r>
              <a:rPr lang="en-GB" altLang="en-US" dirty="0" smtClean="0">
                <a:latin typeface="Arial" panose="020B0604020202020204" pitchFamily="34" charset="0"/>
              </a:rPr>
              <a:t>It is discriminatory to treat a transsexual employee less favourably for being absent from work because they propose to undergo, are undergoing or have undergone gender reassignment. An employer must not treat them any differently than it would if they were absent because they were ill or injured.</a:t>
            </a:r>
          </a:p>
          <a:p>
            <a:endParaRPr lang="en-GB" altLang="en-US" dirty="0" smtClean="0">
              <a:latin typeface="Arial" panose="020B0604020202020204" pitchFamily="34" charset="0"/>
            </a:endParaRPr>
          </a:p>
          <a:p>
            <a:r>
              <a:rPr lang="en-GB" altLang="en-US" dirty="0" smtClean="0">
                <a:latin typeface="Arial" panose="020B0604020202020204" pitchFamily="34" charset="0"/>
              </a:rPr>
              <a:t>In law, cross-dressers are not regarded as transsexual people as they do not intend to live permanently in the gender opposite to their sex at birth. While they are not specifically protected under the Act as cross-dressers, if they are bullied because they are perceived to be transsexual or have  a particular sexual orientation, they may be in a position to claim discrimination under the relevant protected characteristic/s.</a:t>
            </a:r>
          </a:p>
          <a:p>
            <a:endParaRPr lang="en-GB" altLang="en-US" dirty="0" smtClean="0">
              <a:latin typeface="Arial" panose="020B0604020202020204" pitchFamily="34" charset="0"/>
            </a:endParaRPr>
          </a:p>
          <a:p>
            <a:r>
              <a:rPr lang="en-GB" altLang="en-US" dirty="0" smtClean="0">
                <a:latin typeface="Arial" panose="020B0604020202020204" pitchFamily="34" charset="0"/>
              </a:rPr>
              <a:t>However, employers and employees should not try to make a distinction whether a colleague is a cross-dresser or transsexual and regard the colleague in the gender identity they ‘present in’, whether temporarily or permanently. </a:t>
            </a:r>
          </a:p>
          <a:p>
            <a:endParaRPr lang="en-GB" altLang="en-US" dirty="0" smtClean="0">
              <a:latin typeface="Arial" panose="020B0604020202020204" pitchFamily="34" charset="0"/>
            </a:endParaRPr>
          </a:p>
          <a:p>
            <a:r>
              <a:rPr lang="en-GB" altLang="en-US" dirty="0" smtClean="0">
                <a:latin typeface="Arial" panose="020B0604020202020204" pitchFamily="34" charset="0"/>
              </a:rPr>
              <a:t>The Act protects employees from discrimination, harassment and victimisation because of gender reassignment.</a:t>
            </a:r>
          </a:p>
          <a:p>
            <a:endParaRPr lang="en-GB" altLang="en-US" dirty="0" smtClean="0">
              <a:latin typeface="Arial" panose="020B0604020202020204" pitchFamily="34" charset="0"/>
            </a:endParaRPr>
          </a:p>
          <a:p>
            <a:endParaRPr lang="en-GB" altLang="en-US" dirty="0" smtClean="0">
              <a:latin typeface="Arial" panose="020B0604020202020204" pitchFamily="34" charset="0"/>
            </a:endParaRPr>
          </a:p>
          <a:p>
            <a:endParaRPr lang="en-GB" altLang="en-US" dirty="0" smtClean="0">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CFF61495-2385-4EF4-9F5C-49047306949B}" type="slidenum">
              <a:rPr lang="en-GB" smtClean="0"/>
              <a:t>24</a:t>
            </a:fld>
            <a:endParaRPr lang="en-GB"/>
          </a:p>
        </p:txBody>
      </p:sp>
    </p:spTree>
    <p:extLst>
      <p:ext uri="{BB962C8B-B14F-4D97-AF65-F5344CB8AC3E}">
        <p14:creationId xmlns:p14="http://schemas.microsoft.com/office/powerpoint/2010/main" val="897052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u="sng" dirty="0" smtClean="0">
                <a:latin typeface="Arial" panose="020B0604020202020204" pitchFamily="34" charset="0"/>
              </a:rPr>
              <a:t>OPTIONAL</a:t>
            </a:r>
          </a:p>
          <a:p>
            <a:endParaRPr lang="en-GB" altLang="en-US" b="1" u="sng" dirty="0" smtClean="0">
              <a:latin typeface="Arial" panose="020B0604020202020204" pitchFamily="34" charset="0"/>
            </a:endParaRPr>
          </a:p>
          <a:p>
            <a:r>
              <a:rPr lang="en-GB" altLang="en-US" dirty="0" smtClean="0">
                <a:latin typeface="Arial" panose="020B0604020202020204" pitchFamily="34" charset="0"/>
              </a:rPr>
              <a:t>The Equality Act protects employees from discrimination, harassment and victimisation relating to sexual orientation. It applies equally to bisexual, gay, heterosexual and lesbian orientations. For example, an employer must ensure that an employee who is perceived to be bisexual (whether they are or are not is irrelevant) is not bullied by colleagues.</a:t>
            </a:r>
            <a:endParaRPr lang="en-GB" altLang="en-US" i="1" dirty="0" smtClean="0">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CFF61495-2385-4EF4-9F5C-49047306949B}" type="slidenum">
              <a:rPr lang="en-GB" smtClean="0"/>
              <a:t>25</a:t>
            </a:fld>
            <a:endParaRPr lang="en-GB"/>
          </a:p>
        </p:txBody>
      </p:sp>
    </p:spTree>
    <p:extLst>
      <p:ext uri="{BB962C8B-B14F-4D97-AF65-F5344CB8AC3E}">
        <p14:creationId xmlns:p14="http://schemas.microsoft.com/office/powerpoint/2010/main" val="3498137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Izzard/Cull v Independent</a:t>
            </a:r>
            <a:r>
              <a:rPr lang="en-GB" baseline="0" dirty="0" smtClean="0"/>
              <a:t> Methodist Church 2013</a:t>
            </a:r>
            <a:endParaRPr lang="en-GB" dirty="0"/>
          </a:p>
        </p:txBody>
      </p:sp>
      <p:sp>
        <p:nvSpPr>
          <p:cNvPr id="4" name="Slide Number Placeholder 3"/>
          <p:cNvSpPr>
            <a:spLocks noGrp="1"/>
          </p:cNvSpPr>
          <p:nvPr>
            <p:ph type="sldNum" sz="quarter" idx="10"/>
          </p:nvPr>
        </p:nvSpPr>
        <p:spPr/>
        <p:txBody>
          <a:bodyPr/>
          <a:lstStyle/>
          <a:p>
            <a:fld id="{CFF61495-2385-4EF4-9F5C-49047306949B}" type="slidenum">
              <a:rPr lang="en-GB" smtClean="0"/>
              <a:t>2</a:t>
            </a:fld>
            <a:endParaRPr lang="en-GB"/>
          </a:p>
        </p:txBody>
      </p:sp>
    </p:spTree>
    <p:extLst>
      <p:ext uri="{BB962C8B-B14F-4D97-AF65-F5344CB8AC3E}">
        <p14:creationId xmlns:p14="http://schemas.microsoft.com/office/powerpoint/2010/main" val="3398953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u="sng" dirty="0" smtClean="0">
                <a:latin typeface="Arial" panose="020B0604020202020204" pitchFamily="34" charset="0"/>
              </a:rPr>
              <a:t>OPTIONAL</a:t>
            </a:r>
          </a:p>
          <a:p>
            <a:endParaRPr lang="en-GB" altLang="en-US" b="1" u="sng" dirty="0" smtClean="0">
              <a:latin typeface="Arial" panose="020B0604020202020204" pitchFamily="34" charset="0"/>
            </a:endParaRPr>
          </a:p>
          <a:p>
            <a:r>
              <a:rPr lang="en-GB" altLang="en-US" dirty="0" smtClean="0">
                <a:latin typeface="Arial" panose="020B0604020202020204" pitchFamily="34" charset="0"/>
              </a:rPr>
              <a:t>The Equality Act protects employees from general direct discrimination, indirect discrimination and victimisation because of marriage or civil partnership. For example, an employee must not be ignored for promotion because they are married. </a:t>
            </a:r>
            <a:r>
              <a:rPr lang="en-GB" altLang="en-US" b="1" dirty="0" smtClean="0">
                <a:latin typeface="Arial" panose="020B0604020202020204" pitchFamily="34" charset="0"/>
              </a:rPr>
              <a:t>However, single people and couples in relationships that are not legally recognised are not protected.</a:t>
            </a:r>
          </a:p>
          <a:p>
            <a:r>
              <a:rPr lang="en-GB" altLang="en-US" dirty="0" smtClean="0">
                <a:latin typeface="Arial" panose="020B0604020202020204" pitchFamily="34" charset="0"/>
              </a:rPr>
              <a:t>Direct discrimination by perception or association and harassment because of this characteristic are not covered by the Equality Act , but there is other legislation where such claims might be made.</a:t>
            </a:r>
          </a:p>
          <a:p>
            <a:endParaRPr lang="en-GB" dirty="0"/>
          </a:p>
        </p:txBody>
      </p:sp>
      <p:sp>
        <p:nvSpPr>
          <p:cNvPr id="4" name="Slide Number Placeholder 3"/>
          <p:cNvSpPr>
            <a:spLocks noGrp="1"/>
          </p:cNvSpPr>
          <p:nvPr>
            <p:ph type="sldNum" sz="quarter" idx="10"/>
          </p:nvPr>
        </p:nvSpPr>
        <p:spPr/>
        <p:txBody>
          <a:bodyPr/>
          <a:lstStyle/>
          <a:p>
            <a:fld id="{CFF61495-2385-4EF4-9F5C-49047306949B}" type="slidenum">
              <a:rPr lang="en-GB" smtClean="0"/>
              <a:t>27</a:t>
            </a:fld>
            <a:endParaRPr lang="en-GB"/>
          </a:p>
        </p:txBody>
      </p:sp>
    </p:spTree>
    <p:extLst>
      <p:ext uri="{BB962C8B-B14F-4D97-AF65-F5344CB8AC3E}">
        <p14:creationId xmlns:p14="http://schemas.microsoft.com/office/powerpoint/2010/main" val="703108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u="sng" dirty="0" smtClean="0">
                <a:latin typeface="Arial" panose="020B0604020202020204" pitchFamily="34" charset="0"/>
              </a:rPr>
              <a:t>OPTIONAL</a:t>
            </a:r>
          </a:p>
          <a:p>
            <a:endParaRPr lang="en-GB" altLang="en-US" b="1" u="sng" dirty="0" smtClean="0">
              <a:latin typeface="Arial" panose="020B0604020202020204" pitchFamily="34" charset="0"/>
            </a:endParaRPr>
          </a:p>
          <a:p>
            <a:r>
              <a:rPr lang="en-GB" altLang="en-US" dirty="0" smtClean="0">
                <a:latin typeface="Arial" panose="020B0604020202020204" pitchFamily="34" charset="0"/>
              </a:rPr>
              <a:t>The Equality Act protects an employee from general direct discrimination and victimisation because of their pregnancy or for taking/seeking to take maternity leave.  For example, an employer must not take into account pregnancy-related illness when considering other sickness absence or in making a decision about her employment. During this time, any other discrimination because of her sex would be a separate matter.</a:t>
            </a:r>
          </a:p>
          <a:p>
            <a:r>
              <a:rPr lang="en-GB" altLang="en-US" dirty="0" smtClean="0">
                <a:latin typeface="Arial" panose="020B0604020202020204" pitchFamily="34" charset="0"/>
              </a:rPr>
              <a:t>The difference between pregnancy and maternity discrimination and the other characteristics is that a woman who is pregnant or on maternity leave cannot be treated </a:t>
            </a:r>
            <a:r>
              <a:rPr lang="en-GB" altLang="en-US" b="1" dirty="0" smtClean="0">
                <a:latin typeface="Arial" panose="020B0604020202020204" pitchFamily="34" charset="0"/>
              </a:rPr>
              <a:t>unfavourably</a:t>
            </a:r>
            <a:r>
              <a:rPr lang="en-GB" altLang="en-US" dirty="0" smtClean="0">
                <a:latin typeface="Arial" panose="020B0604020202020204" pitchFamily="34" charset="0"/>
              </a:rPr>
              <a:t> because of her pregnancy or maternity leave. That means there is no need for her to show that she has been treated </a:t>
            </a:r>
            <a:r>
              <a:rPr lang="en-GB" altLang="en-US" b="1" dirty="0" smtClean="0">
                <a:latin typeface="Arial" panose="020B0604020202020204" pitchFamily="34" charset="0"/>
              </a:rPr>
              <a:t>less favourably</a:t>
            </a:r>
            <a:r>
              <a:rPr lang="en-GB" altLang="en-US" dirty="0" smtClean="0">
                <a:latin typeface="Arial" panose="020B0604020202020204" pitchFamily="34" charset="0"/>
              </a:rPr>
              <a:t> than a man, or a woman who was not pregnant, just that she was in fact treated detrimentally because of pregnancy or maternity.</a:t>
            </a:r>
          </a:p>
          <a:p>
            <a:endParaRPr lang="en-GB" altLang="en-US" dirty="0" smtClean="0">
              <a:latin typeface="Arial" panose="020B0604020202020204" pitchFamily="34" charset="0"/>
            </a:endParaRPr>
          </a:p>
          <a:p>
            <a:r>
              <a:rPr lang="en-GB" altLang="en-US" dirty="0" smtClean="0">
                <a:latin typeface="Arial" panose="020B0604020202020204" pitchFamily="34" charset="0"/>
              </a:rPr>
              <a:t>Protects an employee from general direct discrimination and victimisation because of their pregnancy or for taking/seeking to take maternity leave.</a:t>
            </a:r>
          </a:p>
          <a:p>
            <a:endParaRPr lang="en-GB" altLang="en-US" dirty="0" smtClean="0">
              <a:latin typeface="Arial" panose="020B0604020202020204" pitchFamily="34" charset="0"/>
            </a:endParaRPr>
          </a:p>
          <a:p>
            <a:endParaRPr lang="en-GB" altLang="en-US" dirty="0" smtClean="0">
              <a:latin typeface="Arial" panose="020B0604020202020204" pitchFamily="34" charset="0"/>
            </a:endParaRPr>
          </a:p>
          <a:p>
            <a:endParaRPr lang="en-GB" altLang="en-US" dirty="0" smtClean="0">
              <a:latin typeface="Arial" panose="020B0604020202020204" pitchFamily="34" charset="0"/>
            </a:endParaRPr>
          </a:p>
          <a:p>
            <a:endParaRPr lang="en-GB" altLang="en-US" i="1" dirty="0" smtClean="0">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CFF61495-2385-4EF4-9F5C-49047306949B}" type="slidenum">
              <a:rPr lang="en-GB" smtClean="0"/>
              <a:t>28</a:t>
            </a:fld>
            <a:endParaRPr lang="en-GB"/>
          </a:p>
        </p:txBody>
      </p:sp>
    </p:spTree>
    <p:extLst>
      <p:ext uri="{BB962C8B-B14F-4D97-AF65-F5344CB8AC3E}">
        <p14:creationId xmlns:p14="http://schemas.microsoft.com/office/powerpoint/2010/main" val="2101012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u="sng" dirty="0" smtClean="0">
                <a:latin typeface="Arial" panose="020B0604020202020204" pitchFamily="34" charset="0"/>
              </a:rPr>
              <a:t>OPTIONAL</a:t>
            </a:r>
          </a:p>
          <a:p>
            <a:endParaRPr lang="en-GB" altLang="en-US" b="1" u="sng" dirty="0" smtClean="0">
              <a:latin typeface="Arial" panose="020B0604020202020204" pitchFamily="34" charset="0"/>
            </a:endParaRPr>
          </a:p>
          <a:p>
            <a:endParaRPr lang="en-GB" altLang="en-US" dirty="0" smtClean="0">
              <a:latin typeface="Arial" panose="020B0604020202020204" pitchFamily="34" charset="0"/>
            </a:endParaRPr>
          </a:p>
          <a:p>
            <a:r>
              <a:rPr lang="en-GB" altLang="en-US" dirty="0" smtClean="0">
                <a:latin typeface="Arial" panose="020B0604020202020204" pitchFamily="34" charset="0"/>
              </a:rPr>
              <a:t>The Equality Act protects employees from discrimination, harassment and victimisation </a:t>
            </a:r>
            <a:r>
              <a:rPr lang="en-GB" altLang="en-US" i="1" dirty="0" smtClean="0">
                <a:latin typeface="Arial" panose="020B0604020202020204" pitchFamily="34" charset="0"/>
              </a:rPr>
              <a:t>because of</a:t>
            </a:r>
            <a:r>
              <a:rPr lang="en-GB" altLang="en-US" dirty="0" smtClean="0">
                <a:latin typeface="Arial" panose="020B0604020202020204" pitchFamily="34" charset="0"/>
              </a:rPr>
              <a:t> race. Race, colour, nationality and ethnic or national origin are all covered under this characteristic. For example, an employer must not allow employees to make racial slurs against Eastern European colleagues. Additionally, a racial group can be made of up of two or more of these aspects, such as black Britons. Welsh, Scottish, Northern Irish and English are all recognised under this characteristic, as is British. </a:t>
            </a:r>
          </a:p>
          <a:p>
            <a:endParaRPr lang="en-GB" altLang="en-US" i="1" dirty="0" smtClean="0">
              <a:latin typeface="Arial" panose="020B0604020202020204" pitchFamily="34" charset="0"/>
            </a:endParaRPr>
          </a:p>
          <a:p>
            <a:r>
              <a:rPr lang="en-GB" altLang="en-US" dirty="0" smtClean="0">
                <a:latin typeface="Arial" panose="020B0604020202020204" pitchFamily="34" charset="0"/>
              </a:rPr>
              <a:t>But the race characteristic does not cover more local or regional distinctions. For example, an employee working in the south of England  who feels they are treated unfairly solely because they are a Geordie, or an employee treated unfairly solely because they are a ‘Southerner’ with an Essex accent working in the north of England, are unlikely to succeed in claims of race discrimination</a:t>
            </a:r>
            <a:r>
              <a:rPr lang="en-GB" altLang="en-US" i="1" dirty="0" smtClean="0">
                <a:latin typeface="Arial" panose="020B0604020202020204" pitchFamily="34" charset="0"/>
              </a:rPr>
              <a:t>.</a:t>
            </a:r>
            <a:r>
              <a:rPr lang="en-GB" altLang="en-US" dirty="0" smtClean="0">
                <a:latin typeface="Arial" panose="020B0604020202020204" pitchFamily="34" charset="0"/>
              </a:rPr>
              <a:t> The same would probably apply if a claim was made on the basis of being Cornish.</a:t>
            </a:r>
            <a:endParaRPr lang="en-GB" altLang="en-US" i="1" dirty="0" smtClean="0">
              <a:latin typeface="Arial" panose="020B0604020202020204" pitchFamily="34" charset="0"/>
            </a:endParaRPr>
          </a:p>
          <a:p>
            <a:endParaRPr lang="en-GB" altLang="en-US" i="1" dirty="0" smtClean="0">
              <a:latin typeface="Arial" panose="020B0604020202020204" pitchFamily="34" charset="0"/>
            </a:endParaRPr>
          </a:p>
          <a:p>
            <a:r>
              <a:rPr lang="en-GB" altLang="en-US" b="1" u="sng" dirty="0" smtClean="0">
                <a:latin typeface="Arial" panose="020B0604020202020204" pitchFamily="34" charset="0"/>
              </a:rPr>
              <a:t>CASTE DISCRIMINATION</a:t>
            </a:r>
            <a:endParaRPr lang="en-GB" altLang="en-US" dirty="0" smtClean="0">
              <a:latin typeface="Arial" panose="020B0604020202020204" pitchFamily="34" charset="0"/>
            </a:endParaRPr>
          </a:p>
          <a:p>
            <a:endParaRPr lang="en-GB" altLang="en-US" dirty="0" smtClean="0">
              <a:latin typeface="Arial" panose="020B0604020202020204" pitchFamily="34" charset="0"/>
            </a:endParaRPr>
          </a:p>
          <a:p>
            <a:r>
              <a:rPr lang="en-GB" altLang="en-US" dirty="0" smtClean="0">
                <a:latin typeface="Arial" panose="020B0604020202020204" pitchFamily="34" charset="0"/>
              </a:rPr>
              <a:t>In the recent case of </a:t>
            </a:r>
            <a:r>
              <a:rPr lang="en-GB" altLang="en-US" dirty="0" err="1" smtClean="0">
                <a:latin typeface="Arial" panose="020B0604020202020204" pitchFamily="34" charset="0"/>
                <a:hlinkClick r:id="rId3"/>
              </a:rPr>
              <a:t>Tirkey</a:t>
            </a:r>
            <a:r>
              <a:rPr lang="en-GB" altLang="en-US" dirty="0" smtClean="0">
                <a:latin typeface="Arial" panose="020B0604020202020204" pitchFamily="34" charset="0"/>
                <a:hlinkClick r:id="rId3"/>
              </a:rPr>
              <a:t> v </a:t>
            </a:r>
            <a:r>
              <a:rPr lang="en-GB" altLang="en-US" dirty="0" err="1" smtClean="0">
                <a:latin typeface="Arial" panose="020B0604020202020204" pitchFamily="34" charset="0"/>
                <a:hlinkClick r:id="rId3"/>
              </a:rPr>
              <a:t>Chandok</a:t>
            </a:r>
            <a:r>
              <a:rPr lang="en-GB" altLang="en-US" dirty="0" smtClean="0">
                <a:latin typeface="Arial" panose="020B0604020202020204" pitchFamily="34" charset="0"/>
              </a:rPr>
              <a:t>, the Employment Appeal Tribunal (EAT) had to decide whether to strike out a claim for 'caste' discrimination.</a:t>
            </a:r>
            <a:endParaRPr lang="en-GB" altLang="en-US" b="1" dirty="0" smtClean="0">
              <a:latin typeface="Arial" panose="020B0604020202020204" pitchFamily="34" charset="0"/>
            </a:endParaRPr>
          </a:p>
          <a:p>
            <a:r>
              <a:rPr lang="en-GB" altLang="en-US" b="1" dirty="0" smtClean="0">
                <a:latin typeface="Arial" panose="020B0604020202020204" pitchFamily="34" charset="0"/>
              </a:rPr>
              <a:t>Facts</a:t>
            </a:r>
            <a:r>
              <a:rPr lang="en-GB" altLang="en-US" dirty="0" smtClean="0">
                <a:latin typeface="Arial" panose="020B0604020202020204" pitchFamily="34" charset="0"/>
              </a:rPr>
              <a:t/>
            </a:r>
            <a:br>
              <a:rPr lang="en-GB" altLang="en-US" dirty="0" smtClean="0">
                <a:latin typeface="Arial" panose="020B0604020202020204" pitchFamily="34" charset="0"/>
              </a:rPr>
            </a:br>
            <a:r>
              <a:rPr lang="en-GB" altLang="en-US" dirty="0" err="1" smtClean="0">
                <a:latin typeface="Arial" panose="020B0604020202020204" pitchFamily="34" charset="0"/>
              </a:rPr>
              <a:t>Tirkey</a:t>
            </a:r>
            <a:r>
              <a:rPr lang="en-GB" altLang="en-US" dirty="0" smtClean="0">
                <a:latin typeface="Arial" panose="020B0604020202020204" pitchFamily="34" charset="0"/>
              </a:rPr>
              <a:t> was a nanny, originally employed in India and then later in the UK by the same family until her employment ended in November 2012. Both she and her employers were Indian. She claimed she suffered discrimination by her employers because she was part of the Adivasi people or 'servant caste', considered to be of a lower status to that of her employer.</a:t>
            </a:r>
          </a:p>
          <a:p>
            <a:r>
              <a:rPr lang="en-GB" altLang="en-US" dirty="0" err="1" smtClean="0">
                <a:latin typeface="Arial" panose="020B0604020202020204" pitchFamily="34" charset="0"/>
              </a:rPr>
              <a:t>Tirkey</a:t>
            </a:r>
            <a:r>
              <a:rPr lang="en-GB" altLang="en-US" dirty="0" smtClean="0">
                <a:latin typeface="Arial" panose="020B0604020202020204" pitchFamily="34" charset="0"/>
              </a:rPr>
              <a:t> originally claimed compensation for direct and indirect race discrimination, harassment, and discrimination on the grounds of religion or belief. There was no reference to caste discrimination. In May 2013, her claim was amended to say primarily that the treatment she received was because of her ethnic or national origins, combining those aspects with status, caste, and descent. Because the claim now said </a:t>
            </a:r>
            <a:r>
              <a:rPr lang="en-GB" altLang="en-US" dirty="0" err="1" smtClean="0">
                <a:latin typeface="Arial" panose="020B0604020202020204" pitchFamily="34" charset="0"/>
              </a:rPr>
              <a:t>Tirkey</a:t>
            </a:r>
            <a:r>
              <a:rPr lang="en-GB" altLang="en-US" dirty="0" smtClean="0">
                <a:latin typeface="Arial" panose="020B0604020202020204" pitchFamily="34" charset="0"/>
              </a:rPr>
              <a:t> was discriminated against specifically because of her caste, the employer applied to the tribunal to have it struck out on the grounds that caste was not covered by the Equality Act 2010.</a:t>
            </a:r>
            <a:endParaRPr lang="en-GB" altLang="en-US" b="1" dirty="0" smtClean="0">
              <a:latin typeface="Arial" panose="020B0604020202020204" pitchFamily="34" charset="0"/>
            </a:endParaRPr>
          </a:p>
          <a:p>
            <a:r>
              <a:rPr lang="en-GB" altLang="en-US" b="1" dirty="0" smtClean="0">
                <a:latin typeface="Arial" panose="020B0604020202020204" pitchFamily="34" charset="0"/>
              </a:rPr>
              <a:t>Tribunal</a:t>
            </a:r>
            <a:r>
              <a:rPr lang="en-GB" altLang="en-US" dirty="0" smtClean="0">
                <a:latin typeface="Arial" panose="020B0604020202020204" pitchFamily="34" charset="0"/>
              </a:rPr>
              <a:t/>
            </a:r>
            <a:br>
              <a:rPr lang="en-GB" altLang="en-US" dirty="0" smtClean="0">
                <a:latin typeface="Arial" panose="020B0604020202020204" pitchFamily="34" charset="0"/>
              </a:rPr>
            </a:br>
            <a:r>
              <a:rPr lang="en-GB" altLang="en-US" dirty="0" smtClean="0">
                <a:latin typeface="Arial" panose="020B0604020202020204" pitchFamily="34" charset="0"/>
              </a:rPr>
              <a:t>The employment tribunal judge dismissed the employer’s application holding that the definition of race in the Act (Section 9.1) included colour, nationality, ethnic or national origin. He argued that caste was an aspect of ethnic origin and so was already included within the race definition. In addition, case law made clear that discriminating against someone because of his or her descent was direct race discrimination.  </a:t>
            </a:r>
            <a:br>
              <a:rPr lang="en-GB" altLang="en-US" dirty="0" smtClean="0">
                <a:latin typeface="Arial" panose="020B0604020202020204" pitchFamily="34" charset="0"/>
              </a:rPr>
            </a:br>
            <a:r>
              <a:rPr lang="en-GB" altLang="en-US" dirty="0" smtClean="0">
                <a:latin typeface="Arial" panose="020B0604020202020204" pitchFamily="34" charset="0"/>
              </a:rPr>
              <a:t>The employer appealed on the basis that if Parliament had intended for caste to be a protected characteristic it would have been expressly included within the Act. The employer also pointed out that there is explicit wording within the Act to allow regulations to be introduced making caste a separate, protected characteristic, indicating that it was not, as yet, covered by law.</a:t>
            </a:r>
            <a:endParaRPr lang="en-GB" altLang="en-US" b="1" dirty="0" smtClean="0">
              <a:latin typeface="Arial" panose="020B0604020202020204" pitchFamily="34" charset="0"/>
            </a:endParaRPr>
          </a:p>
          <a:p>
            <a:r>
              <a:rPr lang="en-GB" altLang="en-US" b="1" dirty="0" smtClean="0">
                <a:latin typeface="Arial" panose="020B0604020202020204" pitchFamily="34" charset="0"/>
              </a:rPr>
              <a:t>EAT</a:t>
            </a:r>
            <a:r>
              <a:rPr lang="en-GB" altLang="en-US" dirty="0" smtClean="0">
                <a:latin typeface="Arial" panose="020B0604020202020204" pitchFamily="34" charset="0"/>
              </a:rPr>
              <a:t/>
            </a:r>
            <a:br>
              <a:rPr lang="en-GB" altLang="en-US" dirty="0" smtClean="0">
                <a:latin typeface="Arial" panose="020B0604020202020204" pitchFamily="34" charset="0"/>
              </a:rPr>
            </a:br>
            <a:r>
              <a:rPr lang="en-GB" altLang="en-US" dirty="0" smtClean="0">
                <a:latin typeface="Arial" panose="020B0604020202020204" pitchFamily="34" charset="0"/>
              </a:rPr>
              <a:t>The Employment Appeal Tribunal noted that the Act’s reference to ethnic origins covered questions of descent, and in some situations could also encompass caste. The fact that there was no single definition of 'caste' did not mean it wasn’t included in 'ethnic origins'.  The EAT concluded that having provisions within the Act to include caste in the future did not mean that it was not already covered. Since caste could come within the definition of race under the Act, the claim could not be struck out without the full facts being heard. The case can now proceed to a full hearing.</a:t>
            </a:r>
            <a:endParaRPr lang="en-GB" altLang="en-US" b="1" dirty="0" smtClean="0">
              <a:latin typeface="Arial" panose="020B0604020202020204" pitchFamily="34" charset="0"/>
            </a:endParaRPr>
          </a:p>
          <a:p>
            <a:r>
              <a:rPr lang="en-GB" altLang="en-US" b="1" dirty="0" smtClean="0">
                <a:latin typeface="Arial" panose="020B0604020202020204" pitchFamily="34" charset="0"/>
              </a:rPr>
              <a:t>Comment</a:t>
            </a:r>
            <a:r>
              <a:rPr lang="en-GB" altLang="en-US" dirty="0" smtClean="0">
                <a:latin typeface="Arial" panose="020B0604020202020204" pitchFamily="34" charset="0"/>
              </a:rPr>
              <a:t/>
            </a:r>
            <a:br>
              <a:rPr lang="en-GB" altLang="en-US" dirty="0" smtClean="0">
                <a:latin typeface="Arial" panose="020B0604020202020204" pitchFamily="34" charset="0"/>
              </a:rPr>
            </a:br>
            <a:r>
              <a:rPr lang="en-GB" altLang="en-US" dirty="0" smtClean="0">
                <a:latin typeface="Arial" panose="020B0604020202020204" pitchFamily="34" charset="0"/>
              </a:rPr>
              <a:t>The EAT has taken a cautious approach here in holding that the Equality Act’s 'ethnic origins' is broad enough to encompass characteristics determined by descent, which could include caste.</a:t>
            </a:r>
          </a:p>
          <a:p>
            <a:r>
              <a:rPr lang="en-GB" altLang="en-US" dirty="0" smtClean="0">
                <a:latin typeface="Arial" panose="020B0604020202020204" pitchFamily="34" charset="0"/>
              </a:rPr>
              <a:t>The government has said it intends to make caste a protected characteristic under the Act. This decision could make new legislation unnecessary as it will allow some claimants to pursue claims for caste discrimination. However, there may still be a need in the future to define the scope of caste discrimination with more certainty.</a:t>
            </a:r>
          </a:p>
          <a:p>
            <a:endParaRPr lang="en-GB" dirty="0"/>
          </a:p>
        </p:txBody>
      </p:sp>
      <p:sp>
        <p:nvSpPr>
          <p:cNvPr id="4" name="Slide Number Placeholder 3"/>
          <p:cNvSpPr>
            <a:spLocks noGrp="1"/>
          </p:cNvSpPr>
          <p:nvPr>
            <p:ph type="sldNum" sz="quarter" idx="10"/>
          </p:nvPr>
        </p:nvSpPr>
        <p:spPr/>
        <p:txBody>
          <a:bodyPr/>
          <a:lstStyle/>
          <a:p>
            <a:fld id="{CFF61495-2385-4EF4-9F5C-49047306949B}" type="slidenum">
              <a:rPr lang="en-GB" smtClean="0"/>
              <a:t>29</a:t>
            </a:fld>
            <a:endParaRPr lang="en-GB"/>
          </a:p>
        </p:txBody>
      </p:sp>
    </p:spTree>
    <p:extLst>
      <p:ext uri="{BB962C8B-B14F-4D97-AF65-F5344CB8AC3E}">
        <p14:creationId xmlns:p14="http://schemas.microsoft.com/office/powerpoint/2010/main" val="335078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u="sng" dirty="0" smtClean="0">
                <a:latin typeface="Arial" panose="020B0604020202020204" pitchFamily="34" charset="0"/>
              </a:rPr>
              <a:t>OPTIONAL</a:t>
            </a:r>
          </a:p>
          <a:p>
            <a:endParaRPr lang="en-GB" altLang="en-US" b="1" u="sng" dirty="0" smtClean="0">
              <a:latin typeface="Arial" panose="020B0604020202020204" pitchFamily="34" charset="0"/>
            </a:endParaRPr>
          </a:p>
          <a:p>
            <a:endParaRPr lang="en-GB" altLang="en-US" dirty="0" smtClean="0">
              <a:latin typeface="Arial" panose="020B0604020202020204" pitchFamily="34" charset="0"/>
            </a:endParaRPr>
          </a:p>
          <a:p>
            <a:r>
              <a:rPr lang="en-GB" altLang="en-US" dirty="0" smtClean="0">
                <a:latin typeface="Arial" panose="020B0604020202020204" pitchFamily="34" charset="0"/>
              </a:rPr>
              <a:t>The Equality Act protects employees from discrimination, harassment and victimisation relating to religion or belief. For example, a manager must try to ensure that a Christian employee is able to work in an atmosphere where colleagues do not mock their religious practices or </a:t>
            </a:r>
            <a:r>
              <a:rPr lang="en-GB" altLang="en-US" i="1" dirty="0" smtClean="0">
                <a:latin typeface="Arial" panose="020B0604020202020204" pitchFamily="34" charset="0"/>
              </a:rPr>
              <a:t>use</a:t>
            </a:r>
            <a:r>
              <a:rPr lang="en-GB" altLang="en-US" dirty="0" smtClean="0">
                <a:latin typeface="Arial" panose="020B0604020202020204" pitchFamily="34" charset="0"/>
              </a:rPr>
              <a:t> religious profanities (deliberately or inadvertently). The law also protects employees or jobseekers if they do not follow a certain religion or belief, or have no religion or belief at all.</a:t>
            </a:r>
          </a:p>
          <a:p>
            <a:r>
              <a:rPr lang="en-GB" altLang="en-US" dirty="0" smtClean="0">
                <a:latin typeface="Arial" panose="020B0604020202020204" pitchFamily="34" charset="0"/>
              </a:rPr>
              <a:t>In the Act, </a:t>
            </a:r>
            <a:r>
              <a:rPr lang="en-GB" altLang="en-US" b="1" dirty="0" smtClean="0">
                <a:latin typeface="Arial" panose="020B0604020202020204" pitchFamily="34" charset="0"/>
              </a:rPr>
              <a:t>religion</a:t>
            </a:r>
            <a:r>
              <a:rPr lang="en-GB" altLang="en-US" dirty="0" smtClean="0">
                <a:latin typeface="Arial" panose="020B0604020202020204" pitchFamily="34" charset="0"/>
              </a:rPr>
              <a:t> means any religion with a clear structure and belief system. </a:t>
            </a:r>
            <a:r>
              <a:rPr lang="en-GB" altLang="en-US" b="1" dirty="0" smtClean="0">
                <a:latin typeface="Arial" panose="020B0604020202020204" pitchFamily="34" charset="0"/>
              </a:rPr>
              <a:t>Belief</a:t>
            </a:r>
            <a:r>
              <a:rPr lang="en-GB" altLang="en-US" dirty="0" smtClean="0">
                <a:latin typeface="Arial" panose="020B0604020202020204" pitchFamily="34" charset="0"/>
              </a:rPr>
              <a:t> means any religious or philosophical belief. Denominations or sects within a religion can be considered a protected religion or religious belief. A belief must satisfy various criteria, including that it is a weighty and substantial aspect of human life and behaviour, worthy of respect in a democratic society and does not conflict with the fundamental rights of others.</a:t>
            </a:r>
          </a:p>
          <a:p>
            <a:endParaRPr lang="en-GB" altLang="en-US" i="1" dirty="0" smtClean="0">
              <a:latin typeface="Arial" panose="020B0604020202020204" pitchFamily="34" charset="0"/>
            </a:endParaRPr>
          </a:p>
          <a:p>
            <a:r>
              <a:rPr lang="en-GB" altLang="en-US" dirty="0" smtClean="0">
                <a:latin typeface="Arial" panose="020B0604020202020204" pitchFamily="34" charset="0"/>
              </a:rPr>
              <a:t>Could a football supporter claim that following his club fall within the scope of the Act?</a:t>
            </a:r>
          </a:p>
          <a:p>
            <a:endParaRPr lang="en-GB" altLang="en-US" dirty="0" smtClean="0">
              <a:latin typeface="Arial" panose="020B0604020202020204" pitchFamily="34" charset="0"/>
            </a:endParaRPr>
          </a:p>
          <a:p>
            <a:r>
              <a:rPr lang="en-GB" altLang="en-US" dirty="0" smtClean="0">
                <a:latin typeface="Arial" panose="020B0604020202020204" pitchFamily="34" charset="0"/>
              </a:rPr>
              <a:t>Protects employees from discrimination, harassment and victimisation relating to religion or belief.</a:t>
            </a:r>
          </a:p>
          <a:p>
            <a:endParaRPr lang="en-GB" dirty="0"/>
          </a:p>
        </p:txBody>
      </p:sp>
      <p:sp>
        <p:nvSpPr>
          <p:cNvPr id="4" name="Slide Number Placeholder 3"/>
          <p:cNvSpPr>
            <a:spLocks noGrp="1"/>
          </p:cNvSpPr>
          <p:nvPr>
            <p:ph type="sldNum" sz="quarter" idx="10"/>
          </p:nvPr>
        </p:nvSpPr>
        <p:spPr/>
        <p:txBody>
          <a:bodyPr/>
          <a:lstStyle/>
          <a:p>
            <a:fld id="{CFF61495-2385-4EF4-9F5C-49047306949B}" type="slidenum">
              <a:rPr lang="en-GB" smtClean="0"/>
              <a:t>30</a:t>
            </a:fld>
            <a:endParaRPr lang="en-GB"/>
          </a:p>
        </p:txBody>
      </p:sp>
    </p:spTree>
    <p:extLst>
      <p:ext uri="{BB962C8B-B14F-4D97-AF65-F5344CB8AC3E}">
        <p14:creationId xmlns:p14="http://schemas.microsoft.com/office/powerpoint/2010/main" val="1699487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u="sng" dirty="0" smtClean="0">
                <a:latin typeface="Arial" panose="020B0604020202020204" pitchFamily="34" charset="0"/>
              </a:rPr>
              <a:t>OPTIONAL</a:t>
            </a:r>
          </a:p>
          <a:p>
            <a:endParaRPr lang="en-GB" altLang="en-US" b="1" u="sng" dirty="0" smtClean="0">
              <a:latin typeface="Arial" panose="020B0604020202020204" pitchFamily="34" charset="0"/>
            </a:endParaRPr>
          </a:p>
          <a:p>
            <a:endParaRPr lang="en-GB" altLang="en-US" dirty="0" smtClean="0">
              <a:latin typeface="Arial" panose="020B0604020202020204" pitchFamily="34" charset="0"/>
            </a:endParaRPr>
          </a:p>
          <a:p>
            <a:r>
              <a:rPr lang="en-GB" altLang="en-US" dirty="0" smtClean="0">
                <a:latin typeface="Arial" panose="020B0604020202020204" pitchFamily="34" charset="0"/>
              </a:rPr>
              <a:t>The Equality Act protects both male and female employees from discrimination, harassment and victimisation relating to sex. For example, an employer must ensure their managers to do not favour team members of a particular gender.</a:t>
            </a:r>
          </a:p>
          <a:p>
            <a:endParaRPr lang="en-GB" dirty="0"/>
          </a:p>
        </p:txBody>
      </p:sp>
      <p:sp>
        <p:nvSpPr>
          <p:cNvPr id="4" name="Slide Number Placeholder 3"/>
          <p:cNvSpPr>
            <a:spLocks noGrp="1"/>
          </p:cNvSpPr>
          <p:nvPr>
            <p:ph type="sldNum" sz="quarter" idx="10"/>
          </p:nvPr>
        </p:nvSpPr>
        <p:spPr/>
        <p:txBody>
          <a:bodyPr/>
          <a:lstStyle/>
          <a:p>
            <a:fld id="{CFF61495-2385-4EF4-9F5C-49047306949B}" type="slidenum">
              <a:rPr lang="en-GB" smtClean="0"/>
              <a:t>31</a:t>
            </a:fld>
            <a:endParaRPr lang="en-GB"/>
          </a:p>
        </p:txBody>
      </p:sp>
    </p:spTree>
    <p:extLst>
      <p:ext uri="{BB962C8B-B14F-4D97-AF65-F5344CB8AC3E}">
        <p14:creationId xmlns:p14="http://schemas.microsoft.com/office/powerpoint/2010/main" val="677535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F61495-2385-4EF4-9F5C-49047306949B}" type="slidenum">
              <a:rPr lang="en-GB" smtClean="0"/>
              <a:t>32</a:t>
            </a:fld>
            <a:endParaRPr lang="en-GB"/>
          </a:p>
        </p:txBody>
      </p:sp>
    </p:spTree>
    <p:extLst>
      <p:ext uri="{BB962C8B-B14F-4D97-AF65-F5344CB8AC3E}">
        <p14:creationId xmlns:p14="http://schemas.microsoft.com/office/powerpoint/2010/main" val="992602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i="1" dirty="0" smtClean="0">
                <a:latin typeface="Arial" panose="020B0604020202020204" pitchFamily="34" charset="0"/>
              </a:rPr>
              <a:t>Very rare, but it is possible to justify direct discrimination due to an occupational requirement…matching intrinsic ‘occupational requirements’ of the job.</a:t>
            </a:r>
          </a:p>
          <a:p>
            <a:endParaRPr lang="en-GB" altLang="en-US" b="1" i="1" dirty="0" smtClean="0">
              <a:latin typeface="Arial" panose="020B0604020202020204" pitchFamily="34" charset="0"/>
            </a:endParaRPr>
          </a:p>
          <a:p>
            <a:r>
              <a:rPr lang="en-GB" altLang="en-US" dirty="0" smtClean="0">
                <a:latin typeface="Arial" panose="020B0604020202020204" pitchFamily="34" charset="0"/>
              </a:rPr>
              <a:t>In certain and rare circumstances, it may be lawful for an employer to specify that applicants for a job must have a particular aspect of a protected characteristic,  or a particular protected characteristic itself, under the Equality Act. In law, this approach is known as an ‘occupational requirement’.</a:t>
            </a:r>
          </a:p>
          <a:p>
            <a:r>
              <a:rPr lang="en-GB" altLang="en-US" dirty="0" smtClean="0">
                <a:latin typeface="Arial" panose="020B0604020202020204" pitchFamily="34" charset="0"/>
              </a:rPr>
              <a:t>Examples might include </a:t>
            </a:r>
            <a:r>
              <a:rPr lang="en-US" altLang="en-US" dirty="0" smtClean="0">
                <a:latin typeface="Arial" panose="020B0604020202020204" pitchFamily="34" charset="0"/>
              </a:rPr>
              <a:t>specifying a </a:t>
            </a:r>
            <a:r>
              <a:rPr lang="en-US" altLang="en-US" dirty="0" err="1" smtClean="0">
                <a:latin typeface="Arial" panose="020B0604020202020204" pitchFamily="34" charset="0"/>
              </a:rPr>
              <a:t>practising</a:t>
            </a:r>
            <a:r>
              <a:rPr lang="en-US" altLang="en-US" dirty="0" smtClean="0">
                <a:latin typeface="Arial" panose="020B0604020202020204" pitchFamily="34" charset="0"/>
              </a:rPr>
              <a:t> Catholic to work as a chaplain in a Catholic chaplaincy at a university. Or, specifying a young actress for a film role as a young woman of a certain age.</a:t>
            </a:r>
            <a:endParaRPr lang="en-GB" altLang="en-US" dirty="0" smtClean="0">
              <a:latin typeface="Arial" panose="020B0604020202020204" pitchFamily="34" charset="0"/>
            </a:endParaRPr>
          </a:p>
          <a:p>
            <a:r>
              <a:rPr lang="en-GB" altLang="en-US" dirty="0" smtClean="0">
                <a:latin typeface="Arial" panose="020B0604020202020204" pitchFamily="34" charset="0"/>
              </a:rPr>
              <a:t>However, it is not enough for an employer to simply decide they would prefer to employ someone who has a particular aspect of a protected characteristic, or a particular protected characteristic itself. The requirement must be:</a:t>
            </a:r>
          </a:p>
          <a:p>
            <a:r>
              <a:rPr lang="en-GB" altLang="en-US" dirty="0" smtClean="0">
                <a:latin typeface="Arial" panose="020B0604020202020204" pitchFamily="34" charset="0"/>
              </a:rPr>
              <a:t>crucial to the post, and not just one of several important factors and;</a:t>
            </a:r>
          </a:p>
          <a:p>
            <a:r>
              <a:rPr lang="en-GB" altLang="en-US" dirty="0" smtClean="0">
                <a:latin typeface="Arial" panose="020B0604020202020204" pitchFamily="34" charset="0"/>
              </a:rPr>
              <a:t>relating to the nature of the job, rather than the culture of the employing organisation and;</a:t>
            </a:r>
          </a:p>
          <a:p>
            <a:r>
              <a:rPr lang="en-GB" altLang="en-US" dirty="0" smtClean="0">
                <a:latin typeface="Arial" panose="020B0604020202020204" pitchFamily="34" charset="0"/>
              </a:rPr>
              <a:t>a ’proportionate means of achieving a legitimate aim’. If there is any reasonable and less discriminatory way of achieving the same aim, it is likely that the employer could not claim an occupational requirement.</a:t>
            </a:r>
          </a:p>
          <a:p>
            <a:r>
              <a:rPr lang="en-GB" altLang="en-US" b="1" dirty="0" smtClean="0">
                <a:latin typeface="Arial" panose="020B0604020202020204" pitchFamily="34" charset="0"/>
              </a:rPr>
              <a:t>All three points apply to an occupational requirement, not just one or two of them.</a:t>
            </a:r>
          </a:p>
          <a:p>
            <a:endParaRPr lang="en-GB" altLang="en-US" b="1" dirty="0" smtClean="0">
              <a:latin typeface="Arial" panose="020B0604020202020204" pitchFamily="34" charset="0"/>
            </a:endParaRPr>
          </a:p>
          <a:p>
            <a:r>
              <a:rPr lang="en-GB" altLang="en-US" dirty="0" smtClean="0">
                <a:latin typeface="Arial" panose="020B0604020202020204" pitchFamily="34" charset="0"/>
              </a:rPr>
              <a:t>An occupational requirement must be reassessed each time, even though it may have been valid for the same post in the past. Circumstances may have changed, meaning the occupational requirement may no longer be applicable.</a:t>
            </a:r>
            <a:endParaRPr lang="en-GB" altLang="en-US" sz="1000" dirty="0" smtClean="0">
              <a:solidFill>
                <a:schemeClr val="accent2"/>
              </a:solidFill>
              <a:latin typeface="Arial" panose="020B0604020202020204" pitchFamily="34" charset="0"/>
            </a:endParaRPr>
          </a:p>
          <a:p>
            <a:pPr algn="ctr">
              <a:spcBef>
                <a:spcPct val="0"/>
              </a:spcBef>
            </a:pPr>
            <a:endParaRPr lang="en-GB" altLang="en-US" sz="800" i="1" dirty="0" smtClean="0">
              <a:latin typeface="Arial" panose="020B0604020202020204" pitchFamily="34" charset="0"/>
            </a:endParaRPr>
          </a:p>
          <a:p>
            <a:pPr>
              <a:lnSpc>
                <a:spcPct val="80000"/>
              </a:lnSpc>
            </a:pPr>
            <a:endParaRPr lang="en-GB" altLang="en-US" sz="800" i="1" dirty="0" smtClean="0">
              <a:latin typeface="Arial" panose="020B0604020202020204" pitchFamily="34" charset="0"/>
            </a:endParaRPr>
          </a:p>
          <a:p>
            <a:pPr>
              <a:lnSpc>
                <a:spcPct val="80000"/>
              </a:lnSpc>
            </a:pPr>
            <a:r>
              <a:rPr lang="en-GB" altLang="en-US" sz="800" dirty="0" smtClean="0">
                <a:latin typeface="Arial" panose="020B0604020202020204" pitchFamily="34" charset="0"/>
              </a:rPr>
              <a:t>Also, in terms of good practice, employers should see ‘</a:t>
            </a:r>
            <a:r>
              <a:rPr lang="en-GB" altLang="en-US" sz="800" i="1" dirty="0" smtClean="0">
                <a:latin typeface="Arial" panose="020B0604020202020204" pitchFamily="34" charset="0"/>
              </a:rPr>
              <a:t>a proportionate means of achieving</a:t>
            </a:r>
            <a:r>
              <a:rPr lang="en-GB" altLang="en-US" sz="800" dirty="0" smtClean="0">
                <a:latin typeface="Arial" panose="020B0604020202020204" pitchFamily="34" charset="0"/>
              </a:rPr>
              <a:t> a legitimate aim’ as very much a last resort. It is also important to stress that employers should carefully monitor their policies and practices, otherwise they may inadvertently indirectly discriminate.</a:t>
            </a:r>
          </a:p>
          <a:p>
            <a:pPr>
              <a:lnSpc>
                <a:spcPct val="80000"/>
              </a:lnSpc>
            </a:pPr>
            <a:endParaRPr lang="en-GB" altLang="en-US" sz="800"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FF61495-2385-4EF4-9F5C-49047306949B}" type="slidenum">
              <a:rPr lang="en-GB" smtClean="0"/>
              <a:t>33</a:t>
            </a:fld>
            <a:endParaRPr lang="en-GB"/>
          </a:p>
        </p:txBody>
      </p:sp>
    </p:spTree>
    <p:extLst>
      <p:ext uri="{BB962C8B-B14F-4D97-AF65-F5344CB8AC3E}">
        <p14:creationId xmlns:p14="http://schemas.microsoft.com/office/powerpoint/2010/main" val="1078753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F61495-2385-4EF4-9F5C-49047306949B}" type="slidenum">
              <a:rPr lang="en-GB" smtClean="0"/>
              <a:t>34</a:t>
            </a:fld>
            <a:endParaRPr lang="en-GB"/>
          </a:p>
        </p:txBody>
      </p:sp>
    </p:spTree>
    <p:extLst>
      <p:ext uri="{BB962C8B-B14F-4D97-AF65-F5344CB8AC3E}">
        <p14:creationId xmlns:p14="http://schemas.microsoft.com/office/powerpoint/2010/main" val="1776136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Equality &amp; Human Rights Commission (2014) It’s a myth that equality law says</a:t>
            </a:r>
            <a:r>
              <a:rPr lang="en-GB" baseline="0" dirty="0" smtClean="0"/>
              <a:t> you must ask everyone exactly the same questions.  There is no reason for you not to ask about things that are different for a particular candidate, or follow up an applicants with questions that related to what they have just said.  However you should be focussing on the same broad subject areas with each applicant.  This is because you will be applying different standards to different applicants based on their protected characteristics and this may lead to unlawful discrimination.</a:t>
            </a:r>
            <a:endParaRPr lang="en-GB" dirty="0"/>
          </a:p>
        </p:txBody>
      </p:sp>
      <p:sp>
        <p:nvSpPr>
          <p:cNvPr id="4" name="Slide Number Placeholder 3"/>
          <p:cNvSpPr>
            <a:spLocks noGrp="1"/>
          </p:cNvSpPr>
          <p:nvPr>
            <p:ph type="sldNum" sz="quarter" idx="10"/>
          </p:nvPr>
        </p:nvSpPr>
        <p:spPr/>
        <p:txBody>
          <a:bodyPr/>
          <a:lstStyle/>
          <a:p>
            <a:fld id="{CFF61495-2385-4EF4-9F5C-49047306949B}" type="slidenum">
              <a:rPr lang="en-GB" smtClean="0"/>
              <a:t>35</a:t>
            </a:fld>
            <a:endParaRPr lang="en-GB"/>
          </a:p>
        </p:txBody>
      </p:sp>
    </p:spTree>
    <p:extLst>
      <p:ext uri="{BB962C8B-B14F-4D97-AF65-F5344CB8AC3E}">
        <p14:creationId xmlns:p14="http://schemas.microsoft.com/office/powerpoint/2010/main" val="2222956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F61495-2385-4EF4-9F5C-49047306949B}" type="slidenum">
              <a:rPr lang="en-GB" smtClean="0"/>
              <a:t>36</a:t>
            </a:fld>
            <a:endParaRPr lang="en-GB"/>
          </a:p>
        </p:txBody>
      </p:sp>
    </p:spTree>
    <p:extLst>
      <p:ext uri="{BB962C8B-B14F-4D97-AF65-F5344CB8AC3E}">
        <p14:creationId xmlns:p14="http://schemas.microsoft.com/office/powerpoint/2010/main" val="2801841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a:t>
            </a:r>
            <a:r>
              <a:rPr lang="en-GB" baseline="0" dirty="0" smtClean="0"/>
              <a:t> discrimination is unintended.  It is the not knowing or not understanding that creates issues.  Ignorance though is no defence. </a:t>
            </a:r>
            <a:endParaRPr lang="en-GB" dirty="0"/>
          </a:p>
        </p:txBody>
      </p:sp>
      <p:sp>
        <p:nvSpPr>
          <p:cNvPr id="4" name="Slide Number Placeholder 3"/>
          <p:cNvSpPr>
            <a:spLocks noGrp="1"/>
          </p:cNvSpPr>
          <p:nvPr>
            <p:ph type="sldNum" sz="quarter" idx="10"/>
          </p:nvPr>
        </p:nvSpPr>
        <p:spPr/>
        <p:txBody>
          <a:bodyPr/>
          <a:lstStyle/>
          <a:p>
            <a:fld id="{9F061772-A9A6-4A37-A2CD-3BDB961E1E38}" type="slidenum">
              <a:rPr lang="en-GB" smtClean="0"/>
              <a:t>4</a:t>
            </a:fld>
            <a:endParaRPr lang="en-GB"/>
          </a:p>
        </p:txBody>
      </p:sp>
    </p:spTree>
    <p:extLst>
      <p:ext uri="{BB962C8B-B14F-4D97-AF65-F5344CB8AC3E}">
        <p14:creationId xmlns:p14="http://schemas.microsoft.com/office/powerpoint/2010/main" val="1199139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061772-A9A6-4A37-A2CD-3BDB961E1E38}" type="slidenum">
              <a:rPr lang="en-GB" smtClean="0"/>
              <a:t>37</a:t>
            </a:fld>
            <a:endParaRPr lang="en-GB"/>
          </a:p>
        </p:txBody>
      </p:sp>
    </p:spTree>
    <p:extLst>
      <p:ext uri="{BB962C8B-B14F-4D97-AF65-F5344CB8AC3E}">
        <p14:creationId xmlns:p14="http://schemas.microsoft.com/office/powerpoint/2010/main" val="28038358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F61495-2385-4EF4-9F5C-49047306949B}" type="slidenum">
              <a:rPr lang="en-GB" smtClean="0"/>
              <a:t>38</a:t>
            </a:fld>
            <a:endParaRPr lang="en-GB"/>
          </a:p>
        </p:txBody>
      </p:sp>
    </p:spTree>
    <p:extLst>
      <p:ext uri="{BB962C8B-B14F-4D97-AF65-F5344CB8AC3E}">
        <p14:creationId xmlns:p14="http://schemas.microsoft.com/office/powerpoint/2010/main" val="1187236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F61495-2385-4EF4-9F5C-49047306949B}" type="slidenum">
              <a:rPr lang="en-GB" smtClean="0"/>
              <a:t>5</a:t>
            </a:fld>
            <a:endParaRPr lang="en-GB"/>
          </a:p>
        </p:txBody>
      </p:sp>
    </p:spTree>
    <p:extLst>
      <p:ext uri="{BB962C8B-B14F-4D97-AF65-F5344CB8AC3E}">
        <p14:creationId xmlns:p14="http://schemas.microsoft.com/office/powerpoint/2010/main" val="923572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F61495-2385-4EF4-9F5C-49047306949B}" type="slidenum">
              <a:rPr lang="en-GB" smtClean="0"/>
              <a:t>6</a:t>
            </a:fld>
            <a:endParaRPr lang="en-GB"/>
          </a:p>
        </p:txBody>
      </p:sp>
    </p:spTree>
    <p:extLst>
      <p:ext uri="{BB962C8B-B14F-4D97-AF65-F5344CB8AC3E}">
        <p14:creationId xmlns:p14="http://schemas.microsoft.com/office/powerpoint/2010/main" val="2383752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GB" altLang="en-US" sz="1200" dirty="0" smtClean="0">
                <a:latin typeface="Arial" panose="020B0604020202020204" pitchFamily="34" charset="0"/>
              </a:rPr>
              <a:t>The Act defines the various kinds of discrimination with reference to the characteristics which are protected under the Act. Whilst these types of discrimination largely replicate those found in previous legislation there are some important changes which materially alter the scope of protection. Some examples of direct discrimination a are:</a:t>
            </a:r>
          </a:p>
          <a:p>
            <a:pPr>
              <a:lnSpc>
                <a:spcPct val="80000"/>
              </a:lnSpc>
            </a:pPr>
            <a:endParaRPr lang="en-GB" altLang="en-US" sz="1200" dirty="0" smtClean="0">
              <a:latin typeface="Arial" panose="020B0604020202020204" pitchFamily="34" charset="0"/>
            </a:endParaRPr>
          </a:p>
          <a:p>
            <a:pPr>
              <a:lnSpc>
                <a:spcPct val="80000"/>
              </a:lnSpc>
            </a:pPr>
            <a:r>
              <a:rPr lang="en-GB" altLang="en-US" sz="1200" dirty="0" smtClean="0">
                <a:latin typeface="Arial" panose="020B0604020202020204" pitchFamily="34" charset="0"/>
              </a:rPr>
              <a:t>a company  only shortlists male job applicants for an interview because they assume women will not fit in</a:t>
            </a:r>
          </a:p>
          <a:p>
            <a:pPr>
              <a:lnSpc>
                <a:spcPct val="80000"/>
              </a:lnSpc>
            </a:pPr>
            <a:endParaRPr lang="en-GB" altLang="en-US" sz="1200" dirty="0" smtClean="0">
              <a:latin typeface="Arial" panose="020B0604020202020204" pitchFamily="34" charset="0"/>
            </a:endParaRPr>
          </a:p>
          <a:p>
            <a:pPr>
              <a:lnSpc>
                <a:spcPct val="80000"/>
              </a:lnSpc>
            </a:pPr>
            <a:r>
              <a:rPr lang="en-GB" altLang="en-US" sz="1200" dirty="0" smtClean="0">
                <a:latin typeface="Arial" panose="020B0604020202020204" pitchFamily="34" charset="0"/>
              </a:rPr>
              <a:t>an employer refuses to let an employee go on a residential team building event because they are a wheelchair-user</a:t>
            </a:r>
          </a:p>
          <a:p>
            <a:pPr>
              <a:lnSpc>
                <a:spcPct val="80000"/>
              </a:lnSpc>
            </a:pPr>
            <a:endParaRPr lang="en-GB" altLang="en-US" sz="1200" dirty="0" smtClean="0">
              <a:latin typeface="Arial" panose="020B0604020202020204" pitchFamily="34" charset="0"/>
            </a:endParaRPr>
          </a:p>
          <a:p>
            <a:pPr>
              <a:lnSpc>
                <a:spcPct val="80000"/>
              </a:lnSpc>
            </a:pPr>
            <a:r>
              <a:rPr lang="en-GB" altLang="en-US" sz="1200" dirty="0" smtClean="0">
                <a:latin typeface="Arial" panose="020B0604020202020204" pitchFamily="34" charset="0"/>
              </a:rPr>
              <a:t>a company does not offer a training opportunity to an older member of staff because they assume that they would not be interested, and the opportunity is given to a younger worker.</a:t>
            </a:r>
          </a:p>
          <a:p>
            <a:pPr>
              <a:lnSpc>
                <a:spcPct val="80000"/>
              </a:lnSpc>
            </a:pPr>
            <a:endParaRPr lang="en-GB" altLang="en-US" sz="1200" dirty="0" smtClean="0">
              <a:latin typeface="Arial" panose="020B0604020202020204" pitchFamily="34" charset="0"/>
            </a:endParaRPr>
          </a:p>
          <a:p>
            <a:pPr>
              <a:lnSpc>
                <a:spcPct val="80000"/>
              </a:lnSpc>
            </a:pPr>
            <a:r>
              <a:rPr lang="en-GB" altLang="en-US" sz="1200" dirty="0" smtClean="0">
                <a:latin typeface="Arial" panose="020B0604020202020204" pitchFamily="34" charset="0"/>
              </a:rPr>
              <a:t>Direct discrimination cases are frequently won or lost on the basis of the claimant’s ability to identify a suitable actual comparator, or sometimes, to</a:t>
            </a:r>
          </a:p>
          <a:p>
            <a:pPr>
              <a:lnSpc>
                <a:spcPct val="80000"/>
              </a:lnSpc>
            </a:pPr>
            <a:r>
              <a:rPr lang="en-GB" altLang="en-US" sz="1200" dirty="0" smtClean="0">
                <a:latin typeface="Arial" panose="020B0604020202020204" pitchFamily="34" charset="0"/>
              </a:rPr>
              <a:t>construct helpful hypothetical comparators.</a:t>
            </a:r>
          </a:p>
          <a:p>
            <a:pPr>
              <a:lnSpc>
                <a:spcPct val="80000"/>
              </a:lnSpc>
            </a:pPr>
            <a:endParaRPr lang="en-GB" altLang="en-US" sz="1200" dirty="0" smtClean="0">
              <a:latin typeface="Arial" panose="020B0604020202020204" pitchFamily="34" charset="0"/>
            </a:endParaRPr>
          </a:p>
          <a:p>
            <a:pPr>
              <a:lnSpc>
                <a:spcPct val="80000"/>
              </a:lnSpc>
            </a:pPr>
            <a:r>
              <a:rPr lang="en-GB" altLang="en-US" sz="1200" dirty="0" smtClean="0">
                <a:latin typeface="Arial" panose="020B0604020202020204" pitchFamily="34" charset="0"/>
              </a:rPr>
              <a:t>To demonstrate discrimination a claimant would need to compare the treatment that they have received with the treatment of someone else who doesn't have the same protected characteristic. The Equality Act calls this person a comparator. </a:t>
            </a:r>
          </a:p>
          <a:p>
            <a:pPr>
              <a:lnSpc>
                <a:spcPct val="80000"/>
              </a:lnSpc>
            </a:pPr>
            <a:r>
              <a:rPr lang="en-GB" altLang="en-US" sz="1200" dirty="0" smtClean="0">
                <a:latin typeface="Arial" panose="020B0604020202020204" pitchFamily="34" charset="0"/>
              </a:rPr>
              <a:t>The comparator is someone who’s in the same or similar enough situation as the claimant, but who doesn’t have the same protected characteristic. </a:t>
            </a:r>
          </a:p>
          <a:p>
            <a:pPr>
              <a:lnSpc>
                <a:spcPct val="80000"/>
              </a:lnSpc>
            </a:pPr>
            <a:r>
              <a:rPr lang="en-GB" altLang="en-US" sz="1200" dirty="0" smtClean="0">
                <a:latin typeface="Arial" panose="020B0604020202020204" pitchFamily="34" charset="0"/>
              </a:rPr>
              <a:t>What's meant by someone in a similar enough situation?</a:t>
            </a:r>
          </a:p>
          <a:p>
            <a:pPr>
              <a:lnSpc>
                <a:spcPct val="80000"/>
              </a:lnSpc>
            </a:pPr>
            <a:r>
              <a:rPr lang="en-GB" altLang="en-US" sz="1200" dirty="0" smtClean="0">
                <a:latin typeface="Arial" panose="020B0604020202020204" pitchFamily="34" charset="0"/>
              </a:rPr>
              <a:t>It’s not necessary for the claimant to be in an identical situation as the comparator. But there must be sufficient similarities between the two  to show that the reason for the worse treatment is the protected characteristic and not something else. </a:t>
            </a:r>
          </a:p>
          <a:p>
            <a:pPr>
              <a:lnSpc>
                <a:spcPct val="80000"/>
              </a:lnSpc>
            </a:pPr>
            <a:endParaRPr lang="en-GB" altLang="en-US" sz="1200" dirty="0" smtClean="0">
              <a:latin typeface="Arial" panose="020B0604020202020204" pitchFamily="34" charset="0"/>
            </a:endParaRPr>
          </a:p>
          <a:p>
            <a:pPr>
              <a:lnSpc>
                <a:spcPct val="80000"/>
              </a:lnSpc>
            </a:pPr>
            <a:r>
              <a:rPr lang="en-GB" altLang="en-US" sz="1200" dirty="0" smtClean="0">
                <a:latin typeface="Arial" panose="020B0604020202020204" pitchFamily="34" charset="0"/>
              </a:rPr>
              <a:t>The comparator can be a real person. But, sometimes it’s not possible to find a real person who’s in the same or similar enough situation because the situation  has never happened before. If this is the case, you can use a hypothetical comparator. </a:t>
            </a:r>
          </a:p>
          <a:p>
            <a:pPr>
              <a:lnSpc>
                <a:spcPct val="80000"/>
              </a:lnSpc>
            </a:pPr>
            <a:endParaRPr lang="en-GB" altLang="en-US" sz="1200" dirty="0" smtClean="0">
              <a:latin typeface="Arial" panose="020B0604020202020204" pitchFamily="34" charset="0"/>
            </a:endParaRPr>
          </a:p>
          <a:p>
            <a:pPr>
              <a:lnSpc>
                <a:spcPct val="80000"/>
              </a:lnSpc>
            </a:pPr>
            <a:r>
              <a:rPr lang="en-GB" altLang="en-US" sz="1200" b="1" u="sng" dirty="0" smtClean="0">
                <a:latin typeface="Arial" panose="020B0604020202020204" pitchFamily="34" charset="0"/>
              </a:rPr>
              <a:t>Discrimination Questionnaires abolished</a:t>
            </a:r>
          </a:p>
          <a:p>
            <a:pPr>
              <a:lnSpc>
                <a:spcPct val="80000"/>
              </a:lnSpc>
            </a:pPr>
            <a:endParaRPr lang="en-GB" altLang="en-US" sz="1200" b="1" u="sng" dirty="0" smtClean="0">
              <a:latin typeface="Arial" panose="020B0604020202020204" pitchFamily="34" charset="0"/>
            </a:endParaRPr>
          </a:p>
          <a:p>
            <a:pPr>
              <a:lnSpc>
                <a:spcPct val="80000"/>
              </a:lnSpc>
            </a:pPr>
            <a:r>
              <a:rPr lang="en-GB" altLang="en-US" sz="1200" dirty="0" smtClean="0">
                <a:latin typeface="Arial" panose="020B0604020202020204" pitchFamily="34" charset="0"/>
              </a:rPr>
              <a:t>With effect from 6 April 2014, the statutory discrimination questionnaire procedure was abolished. The procedure was designed to allow an individual who believed that they had been unlawfully discriminated against, harassed or victimised to obtain information from his or her employer by means of a specified questionnaire process.  A failure by the employer to answer the questions or evasive answers would allow a tribunal to draw adverse inferences in any subsequent legal proceedings.  For those employers unfortunate enough to having experienced being served with such a questionnaire, the questions could be very lengthy and involve considerable work. </a:t>
            </a:r>
            <a:br>
              <a:rPr lang="en-GB" altLang="en-US" sz="1200" dirty="0" smtClean="0">
                <a:latin typeface="Arial" panose="020B0604020202020204" pitchFamily="34" charset="0"/>
              </a:rPr>
            </a:br>
            <a:r>
              <a:rPr lang="en-GB" altLang="en-US" sz="1200" dirty="0" smtClean="0">
                <a:latin typeface="Arial" panose="020B0604020202020204" pitchFamily="34" charset="0"/>
              </a:rPr>
              <a:t/>
            </a:r>
            <a:br>
              <a:rPr lang="en-GB" altLang="en-US" sz="1200" dirty="0" smtClean="0">
                <a:latin typeface="Arial" panose="020B0604020202020204" pitchFamily="34" charset="0"/>
              </a:rPr>
            </a:br>
            <a:r>
              <a:rPr lang="en-GB" altLang="en-US" sz="1200" dirty="0" smtClean="0">
                <a:latin typeface="Arial" panose="020B0604020202020204" pitchFamily="34" charset="0"/>
              </a:rPr>
              <a:t>Employees can still ask employers questions and a court may choose to draw an adverse inference from a refusal by the employer to answer those questions, but there will no longer be a statutory process for doing so. </a:t>
            </a:r>
            <a:br>
              <a:rPr lang="en-GB" altLang="en-US" sz="1200" dirty="0" smtClean="0">
                <a:latin typeface="Arial" panose="020B0604020202020204" pitchFamily="34" charset="0"/>
              </a:rPr>
            </a:br>
            <a:r>
              <a:rPr lang="en-GB" altLang="en-US" sz="1200" dirty="0" smtClean="0">
                <a:latin typeface="Arial" panose="020B0604020202020204" pitchFamily="34" charset="0"/>
              </a:rPr>
              <a:t/>
            </a:r>
            <a:br>
              <a:rPr lang="en-GB" altLang="en-US" sz="1200" dirty="0" smtClean="0">
                <a:latin typeface="Arial" panose="020B0604020202020204" pitchFamily="34" charset="0"/>
              </a:rPr>
            </a:br>
            <a:r>
              <a:rPr lang="en-GB" altLang="en-US" sz="1200" dirty="0" smtClean="0">
                <a:latin typeface="Arial" panose="020B0604020202020204" pitchFamily="34" charset="0"/>
              </a:rPr>
              <a:t>Needless to say, any employer who receives a set of questions from an employee who believes that he or she has been discriminated against would be ill-advised to ignore this request and should consider taking legal advice.</a:t>
            </a:r>
          </a:p>
          <a:p>
            <a:endParaRPr lang="en-GB" dirty="0"/>
          </a:p>
        </p:txBody>
      </p:sp>
      <p:sp>
        <p:nvSpPr>
          <p:cNvPr id="4" name="Slide Number Placeholder 3"/>
          <p:cNvSpPr>
            <a:spLocks noGrp="1"/>
          </p:cNvSpPr>
          <p:nvPr>
            <p:ph type="sldNum" sz="quarter" idx="10"/>
          </p:nvPr>
        </p:nvSpPr>
        <p:spPr/>
        <p:txBody>
          <a:bodyPr/>
          <a:lstStyle/>
          <a:p>
            <a:fld id="{CFF61495-2385-4EF4-9F5C-49047306949B}" type="slidenum">
              <a:rPr lang="en-GB" smtClean="0"/>
              <a:t>7</a:t>
            </a:fld>
            <a:endParaRPr lang="en-GB"/>
          </a:p>
        </p:txBody>
      </p:sp>
    </p:spTree>
    <p:extLst>
      <p:ext uri="{BB962C8B-B14F-4D97-AF65-F5344CB8AC3E}">
        <p14:creationId xmlns:p14="http://schemas.microsoft.com/office/powerpoint/2010/main" val="395076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smtClean="0">
                <a:latin typeface="Arial" panose="020B0604020202020204" pitchFamily="34" charset="0"/>
              </a:rPr>
              <a:t>Coleman v </a:t>
            </a:r>
            <a:r>
              <a:rPr lang="en-GB" altLang="en-US" b="1" dirty="0" err="1" smtClean="0">
                <a:latin typeface="Arial" panose="020B0604020202020204" pitchFamily="34" charset="0"/>
              </a:rPr>
              <a:t>Attridge</a:t>
            </a:r>
            <a:r>
              <a:rPr lang="en-GB" altLang="en-US" b="1" dirty="0" smtClean="0">
                <a:latin typeface="Arial" panose="020B0604020202020204" pitchFamily="34" charset="0"/>
              </a:rPr>
              <a:t> Law</a:t>
            </a:r>
          </a:p>
          <a:p>
            <a:endParaRPr lang="en-GB" altLang="en-US" b="1" dirty="0" smtClean="0">
              <a:latin typeface="Arial" panose="020B0604020202020204" pitchFamily="34" charset="0"/>
            </a:endParaRPr>
          </a:p>
          <a:p>
            <a:r>
              <a:rPr lang="en-GB" altLang="en-US" dirty="0" smtClean="0">
                <a:latin typeface="Arial" panose="020B0604020202020204" pitchFamily="34" charset="0"/>
              </a:rPr>
              <a:t>Sharon Coleman claims that she was forced to resign from her position as a legal secretary with </a:t>
            </a:r>
            <a:r>
              <a:rPr lang="en-GB" altLang="en-US" dirty="0" err="1" smtClean="0">
                <a:latin typeface="Arial" panose="020B0604020202020204" pitchFamily="34" charset="0"/>
              </a:rPr>
              <a:t>Attridge</a:t>
            </a:r>
            <a:r>
              <a:rPr lang="en-GB" altLang="en-US" dirty="0" smtClean="0">
                <a:latin typeface="Arial" panose="020B0604020202020204" pitchFamily="34" charset="0"/>
              </a:rPr>
              <a:t> Law. Although not disabled herself, her son suffers from congenital breathing difficulties and requires specialist care. Following her return to work after the birth of her son</a:t>
            </a:r>
            <a:r>
              <a:rPr lang="en-GB" altLang="en-US" i="1" dirty="0" smtClean="0">
                <a:latin typeface="Arial" panose="020B0604020202020204" pitchFamily="34" charset="0"/>
              </a:rPr>
              <a:t>,</a:t>
            </a:r>
            <a:r>
              <a:rPr lang="en-GB" altLang="en-US" dirty="0" smtClean="0">
                <a:latin typeface="Arial" panose="020B0604020202020204" pitchFamily="34" charset="0"/>
              </a:rPr>
              <a:t> Ms Coleman alleges that </a:t>
            </a:r>
            <a:r>
              <a:rPr lang="en-GB" altLang="en-US" i="1" dirty="0" smtClean="0">
                <a:latin typeface="Arial" panose="020B0604020202020204" pitchFamily="34" charset="0"/>
              </a:rPr>
              <a:t>she</a:t>
            </a:r>
            <a:r>
              <a:rPr lang="en-GB" altLang="en-US" dirty="0" smtClean="0">
                <a:latin typeface="Arial" panose="020B0604020202020204" pitchFamily="34" charset="0"/>
              </a:rPr>
              <a:t> was singled out by her employer for discriminatory treatment because of her disabled son. Ms Coleman said she was described as "lazy" when she asked for time off to look after her child, and that she was refused permission to work from home, when her child needed an operation. The Court held that the purpose of the Directive and subsequently Equality Act  was to combat all forms of discrimination on the grounds of disability</a:t>
            </a:r>
            <a:endParaRPr lang="en-GB" altLang="en-US" b="1" dirty="0" smtClean="0">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CFF61495-2385-4EF4-9F5C-49047306949B}" type="slidenum">
              <a:rPr lang="en-GB" smtClean="0"/>
              <a:t>8</a:t>
            </a:fld>
            <a:endParaRPr lang="en-GB"/>
          </a:p>
        </p:txBody>
      </p:sp>
    </p:spTree>
    <p:extLst>
      <p:ext uri="{BB962C8B-B14F-4D97-AF65-F5344CB8AC3E}">
        <p14:creationId xmlns:p14="http://schemas.microsoft.com/office/powerpoint/2010/main" val="3369751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smtClean="0">
                <a:latin typeface="Arial" panose="020B0604020202020204" pitchFamily="34" charset="0"/>
              </a:rPr>
              <a:t>This is </a:t>
            </a:r>
            <a:r>
              <a:rPr lang="en-GB" altLang="en-US" b="1" u="sng" dirty="0" smtClean="0">
                <a:latin typeface="Arial" panose="020B0604020202020204" pitchFamily="34" charset="0"/>
              </a:rPr>
              <a:t>direct discrimination</a:t>
            </a:r>
            <a:r>
              <a:rPr lang="en-GB" altLang="en-US" b="1" dirty="0" smtClean="0">
                <a:latin typeface="Arial" panose="020B0604020202020204" pitchFamily="34" charset="0"/>
              </a:rPr>
              <a:t> against an individual because others </a:t>
            </a:r>
            <a:r>
              <a:rPr lang="en-GB" altLang="en-US" b="1" i="1" dirty="0" smtClean="0">
                <a:latin typeface="Arial" panose="020B0604020202020204" pitchFamily="34" charset="0"/>
              </a:rPr>
              <a:t>think </a:t>
            </a:r>
            <a:r>
              <a:rPr lang="en-GB" altLang="en-US" b="1" dirty="0" smtClean="0">
                <a:latin typeface="Arial" panose="020B0604020202020204" pitchFamily="34" charset="0"/>
              </a:rPr>
              <a:t>they possess a protected characteristic. </a:t>
            </a:r>
            <a:r>
              <a:rPr lang="en-GB" altLang="en-US" dirty="0" smtClean="0">
                <a:latin typeface="Arial" panose="020B0604020202020204" pitchFamily="34" charset="0"/>
              </a:rPr>
              <a:t> </a:t>
            </a:r>
            <a:endParaRPr lang="en-GB" altLang="en-US" b="1" dirty="0" smtClean="0">
              <a:latin typeface="Arial" panose="020B0604020202020204" pitchFamily="34" charset="0"/>
            </a:endParaRPr>
          </a:p>
          <a:p>
            <a:r>
              <a:rPr lang="en-GB" altLang="en-US" b="1" dirty="0" smtClean="0">
                <a:latin typeface="Arial" panose="020B0604020202020204" pitchFamily="34" charset="0"/>
              </a:rPr>
              <a:t>It applies even if the person does not actually possess that characteristic.</a:t>
            </a:r>
          </a:p>
          <a:p>
            <a:r>
              <a:rPr lang="en-GB" altLang="en-US" b="1" dirty="0" smtClean="0">
                <a:latin typeface="Arial" panose="020B0604020202020204" pitchFamily="34" charset="0"/>
              </a:rPr>
              <a:t>It also applies when it is known that the person does not have that protected characteristic.</a:t>
            </a:r>
            <a:endParaRPr lang="en-GB" altLang="en-US" i="1" dirty="0" smtClean="0">
              <a:latin typeface="Arial" panose="020B0604020202020204" pitchFamily="34" charset="0"/>
            </a:endParaRPr>
          </a:p>
          <a:p>
            <a:endParaRPr lang="en-GB" altLang="en-US" b="1" dirty="0" smtClean="0">
              <a:latin typeface="Arial" panose="020B0604020202020204" pitchFamily="34" charset="0"/>
            </a:endParaRPr>
          </a:p>
          <a:p>
            <a:r>
              <a:rPr lang="en-GB" altLang="en-US" b="1" dirty="0" smtClean="0">
                <a:latin typeface="Arial" panose="020B0604020202020204" pitchFamily="34" charset="0"/>
              </a:rPr>
              <a:t>Case English v Sanderson Blinds</a:t>
            </a:r>
          </a:p>
          <a:p>
            <a:r>
              <a:rPr lang="en-GB" altLang="en-US" dirty="0" smtClean="0">
                <a:latin typeface="Arial" panose="020B0604020202020204" pitchFamily="34" charset="0"/>
              </a:rPr>
              <a:t>A heterosexual employee whose working environment was allegedly made intolerable because he was repeatedly subjected to homophobic taunts was harassed on grounds of sexual orientation, notwithstanding that, as he was aware, his tormentors did not believe him to be gay. </a:t>
            </a:r>
          </a:p>
          <a:p>
            <a:r>
              <a:rPr lang="en-GB" altLang="en-US" dirty="0" smtClean="0">
                <a:latin typeface="Arial" panose="020B0604020202020204" pitchFamily="34" charset="0"/>
              </a:rPr>
              <a:t>The actual or perceived sexual orientation of the subject of homophobic abuse is irrelevant. Such behaviour creates a degrading and hostile working environment on grounds of sexual orientation.</a:t>
            </a:r>
            <a:endParaRPr lang="en-US" altLang="en-US" b="1" i="1" dirty="0" smtClean="0">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CFF61495-2385-4EF4-9F5C-49047306949B}" type="slidenum">
              <a:rPr lang="en-GB" smtClean="0"/>
              <a:t>9</a:t>
            </a:fld>
            <a:endParaRPr lang="en-GB"/>
          </a:p>
        </p:txBody>
      </p:sp>
    </p:spTree>
    <p:extLst>
      <p:ext uri="{BB962C8B-B14F-4D97-AF65-F5344CB8AC3E}">
        <p14:creationId xmlns:p14="http://schemas.microsoft.com/office/powerpoint/2010/main" val="4200715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425" indent="-225425"/>
            <a:r>
              <a:rPr lang="en-GB" altLang="en-US" dirty="0" smtClean="0">
                <a:latin typeface="Arial" panose="020B0604020202020204" pitchFamily="34" charset="0"/>
              </a:rPr>
              <a:t>Indirect discrimination occurs when a policy or practice that applies to everyone particularly disadvantages a group of people who share a protected characteristic. Indirect discrimination under the Act is defined as follows: A person (A) discriminates against another (B) if A applies to B a provision, criterion or practice which is discriminatory in relation to a relevant protected characteristic of B's.</a:t>
            </a:r>
          </a:p>
          <a:p>
            <a:pPr marL="225425" indent="-225425"/>
            <a:endParaRPr lang="en-GB" altLang="en-US" dirty="0" smtClean="0">
              <a:latin typeface="Arial" panose="020B0604020202020204" pitchFamily="34" charset="0"/>
            </a:endParaRPr>
          </a:p>
          <a:p>
            <a:pPr marL="225425" indent="-225425"/>
            <a:r>
              <a:rPr lang="en-GB" altLang="en-US" dirty="0" smtClean="0">
                <a:latin typeface="Arial" panose="020B0604020202020204" pitchFamily="34" charset="0"/>
              </a:rPr>
              <a:t>The Equality Act does not define a “provision, criterion or practice”. However, in the workplace, the term is most likely to include an employer’s policies, procedures, rules and requirements. Examples might include recruitment selection criteria, contractual benefits, a redundancy scoring matrix or any other work practice, whether written down or not.</a:t>
            </a:r>
          </a:p>
          <a:p>
            <a:pPr marL="225425" indent="-225425"/>
            <a:endParaRPr lang="en-GB" altLang="en-US" dirty="0" smtClean="0">
              <a:latin typeface="Arial" panose="020B0604020202020204" pitchFamily="34" charset="0"/>
            </a:endParaRPr>
          </a:p>
          <a:p>
            <a:pPr marL="225425" indent="-225425"/>
            <a:r>
              <a:rPr lang="en-GB" altLang="en-US" dirty="0" smtClean="0">
                <a:latin typeface="Arial" panose="020B0604020202020204" pitchFamily="34" charset="0"/>
              </a:rPr>
              <a:t>Examples of possible indirect discrimination</a:t>
            </a:r>
          </a:p>
          <a:p>
            <a:pPr marL="225425" indent="-225425">
              <a:buFontTx/>
              <a:buAutoNum type="arabicPeriod"/>
            </a:pPr>
            <a:r>
              <a:rPr lang="en-GB" altLang="en-US" i="1" dirty="0" smtClean="0">
                <a:latin typeface="Arial" panose="020B0604020202020204" pitchFamily="34" charset="0"/>
              </a:rPr>
              <a:t>Owing to the importance of good timekeeping, all applicants must live within 3 miles of our factory – </a:t>
            </a:r>
            <a:r>
              <a:rPr lang="en-GB" altLang="en-US" dirty="0" smtClean="0">
                <a:latin typeface="Arial" panose="020B0604020202020204" pitchFamily="34" charset="0"/>
              </a:rPr>
              <a:t>Employers are entitled to expect good timekeeping and it is for the employee to make the necessary arrangements to ensure they arrive for work on time. How they do it is not usually the concern of the employer. It is not unusual for people from minority ethnic groups to live in particular areas. By limiting applicants to a particular area of residence you may be preventing people of  different  ethnic groups from applying. </a:t>
            </a:r>
          </a:p>
          <a:p>
            <a:pPr marL="225425" indent="-225425">
              <a:buFontTx/>
              <a:buAutoNum type="arabicPeriod"/>
            </a:pPr>
            <a:endParaRPr lang="en-GB" altLang="en-US" dirty="0" smtClean="0">
              <a:latin typeface="Arial" panose="020B0604020202020204" pitchFamily="34" charset="0"/>
            </a:endParaRPr>
          </a:p>
          <a:p>
            <a:pPr marL="225425" indent="-225425">
              <a:buFontTx/>
              <a:buAutoNum type="arabicPeriod"/>
            </a:pPr>
            <a:r>
              <a:rPr lang="en-GB" altLang="en-US" i="1" dirty="0" smtClean="0">
                <a:latin typeface="Arial" panose="020B0604020202020204" pitchFamily="34" charset="0"/>
              </a:rPr>
              <a:t>Job applicants should have 3 years recent related experience in a similar job – </a:t>
            </a:r>
            <a:r>
              <a:rPr lang="en-GB" altLang="en-US" dirty="0" smtClean="0">
                <a:latin typeface="Arial" panose="020B0604020202020204" pitchFamily="34" charset="0"/>
              </a:rPr>
              <a:t>Women, who make up the majority of carers, may have taken time out of work to raise children. They are  therefore  less likely to have ‘recent’  experience. The statement may also discriminate on grounds of age. Younger people may not have had recent experience.</a:t>
            </a:r>
          </a:p>
          <a:p>
            <a:pPr marL="225425" indent="-225425"/>
            <a:endParaRPr lang="en-GB" altLang="en-US" u="sng" dirty="0" smtClean="0">
              <a:latin typeface="Arial" panose="020B0604020202020204" pitchFamily="34" charset="0"/>
            </a:endParaRPr>
          </a:p>
          <a:p>
            <a:pPr marL="225425" indent="-225425"/>
            <a:r>
              <a:rPr lang="en-GB" altLang="en-US" b="1" u="sng" dirty="0" smtClean="0">
                <a:latin typeface="Arial" panose="020B0604020202020204" pitchFamily="34" charset="0"/>
              </a:rPr>
              <a:t>EMPLOYERS NEED TO ASK THEMSELVES WHY IS THIS REQUIREMENT NECESSARY</a:t>
            </a:r>
          </a:p>
          <a:p>
            <a:endParaRPr lang="en-GB" dirty="0"/>
          </a:p>
        </p:txBody>
      </p:sp>
      <p:sp>
        <p:nvSpPr>
          <p:cNvPr id="4" name="Slide Number Placeholder 3"/>
          <p:cNvSpPr>
            <a:spLocks noGrp="1"/>
          </p:cNvSpPr>
          <p:nvPr>
            <p:ph type="sldNum" sz="quarter" idx="10"/>
          </p:nvPr>
        </p:nvSpPr>
        <p:spPr/>
        <p:txBody>
          <a:bodyPr/>
          <a:lstStyle/>
          <a:p>
            <a:fld id="{CFF61495-2385-4EF4-9F5C-49047306949B}" type="slidenum">
              <a:rPr lang="en-GB" smtClean="0"/>
              <a:t>10</a:t>
            </a:fld>
            <a:endParaRPr lang="en-GB"/>
          </a:p>
        </p:txBody>
      </p:sp>
    </p:spTree>
    <p:extLst>
      <p:ext uri="{BB962C8B-B14F-4D97-AF65-F5344CB8AC3E}">
        <p14:creationId xmlns:p14="http://schemas.microsoft.com/office/powerpoint/2010/main" val="3951301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4439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7644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475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5530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466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592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9183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201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315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73446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2890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28741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2.xml"/><Relationship Id="rId7" Type="http://schemas.openxmlformats.org/officeDocument/2006/relationships/image" Target="../media/image12.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wmf"/></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2.wmf"/></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wmf"/></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wmf"/></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wmf"/></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wmf"/></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wmf"/></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0684" y="2209800"/>
            <a:ext cx="6359640" cy="25786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p:cNvPicPr>
            <a:picLocks noChangeArrowheads="1"/>
          </p:cNvPicPr>
          <p:nvPr/>
        </p:nvPicPr>
        <p:blipFill>
          <a:blip r:embed="rId4" cstate="print"/>
          <a:srcRect/>
          <a:stretch>
            <a:fillRect/>
          </a:stretch>
        </p:blipFill>
        <p:spPr bwMode="auto">
          <a:xfrm>
            <a:off x="8001000" y="5486400"/>
            <a:ext cx="938965" cy="1155567"/>
          </a:xfrm>
          <a:prstGeom prst="rect">
            <a:avLst/>
          </a:prstGeom>
          <a:noFill/>
          <a:ln w="9525">
            <a:noFill/>
            <a:miter lim="800000"/>
            <a:headEnd/>
            <a:tailEnd/>
          </a:ln>
          <a:effectLst/>
        </p:spPr>
      </p:pic>
    </p:spTree>
    <p:extLst>
      <p:ext uri="{BB962C8B-B14F-4D97-AF65-F5344CB8AC3E}">
        <p14:creationId xmlns:p14="http://schemas.microsoft.com/office/powerpoint/2010/main" val="2862350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altLang="en-US"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Indirect Discrimination</a:t>
            </a:r>
            <a:endParaRPr lang="en-GB"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600200"/>
            <a:ext cx="4729742" cy="4525963"/>
          </a:xfrm>
        </p:spPr>
        <p:txBody>
          <a:bodyPr/>
          <a:lstStyle/>
          <a:p>
            <a:pPr>
              <a:buFontTx/>
              <a:buNone/>
            </a:pP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Where a provision, </a:t>
            </a: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criterion</a:t>
            </a:r>
          </a:p>
          <a:p>
            <a:pPr>
              <a:buFontTx/>
              <a:buNone/>
            </a:pP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or practice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is applied equally, </a:t>
            </a:r>
          </a:p>
          <a:p>
            <a:pPr>
              <a:buFontTx/>
              <a:buNone/>
            </a:pP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but has the effect of </a:t>
            </a: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putting</a:t>
            </a:r>
          </a:p>
          <a:p>
            <a:pPr>
              <a:buFontTx/>
              <a:buNone/>
            </a:pP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 person with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 </a:t>
            </a: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protected</a:t>
            </a:r>
          </a:p>
          <a:p>
            <a:pPr>
              <a:buFontTx/>
              <a:buNone/>
            </a:pP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c</a:t>
            </a: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haracteristic at a </a:t>
            </a:r>
          </a:p>
          <a:p>
            <a:pPr>
              <a:buFontTx/>
              <a:buNone/>
            </a:pP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disadvantage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when</a:t>
            </a:r>
          </a:p>
          <a:p>
            <a:pPr>
              <a:buFontTx/>
              <a:buNone/>
            </a:pP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compared to others.</a:t>
            </a:r>
          </a:p>
          <a:p>
            <a:endParaRPr lang="en-GB" dirty="0"/>
          </a:p>
        </p:txBody>
      </p:sp>
      <p:pic>
        <p:nvPicPr>
          <p:cNvPr id="4"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830473"/>
            <a:ext cx="2022231" cy="8199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rrowheads="1"/>
          </p:cNvPicPr>
          <p:nvPr/>
        </p:nvPicPr>
        <p:blipFill>
          <a:blip r:embed="rId4" cstate="print"/>
          <a:srcRect/>
          <a:stretch>
            <a:fillRect/>
          </a:stretch>
        </p:blipFill>
        <p:spPr bwMode="auto">
          <a:xfrm>
            <a:off x="8001000" y="5662660"/>
            <a:ext cx="938965" cy="1155567"/>
          </a:xfrm>
          <a:prstGeom prst="rect">
            <a:avLst/>
          </a:prstGeom>
          <a:noFill/>
          <a:ln w="9525">
            <a:noFill/>
            <a:miter lim="800000"/>
            <a:headEnd/>
            <a:tailEnd/>
          </a:ln>
          <a:effectLst/>
        </p:spPr>
      </p:pic>
      <p:grpSp>
        <p:nvGrpSpPr>
          <p:cNvPr id="6" name="Group 114"/>
          <p:cNvGrpSpPr>
            <a:grpSpLocks/>
          </p:cNvGrpSpPr>
          <p:nvPr/>
        </p:nvGrpSpPr>
        <p:grpSpPr bwMode="auto">
          <a:xfrm>
            <a:off x="5479215" y="1752600"/>
            <a:ext cx="3460750" cy="3460750"/>
            <a:chOff x="923916" y="1434287"/>
            <a:chExt cx="3460750" cy="3460750"/>
          </a:xfrm>
        </p:grpSpPr>
        <p:sp>
          <p:nvSpPr>
            <p:cNvPr id="7" name="Oval 44"/>
            <p:cNvSpPr>
              <a:spLocks noChangeArrowheads="1"/>
            </p:cNvSpPr>
            <p:nvPr/>
          </p:nvSpPr>
          <p:spPr bwMode="auto">
            <a:xfrm>
              <a:off x="1608129" y="2118500"/>
              <a:ext cx="2092325" cy="2092325"/>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w="9525" algn="ctr">
              <a:noFill/>
              <a:round/>
              <a:headEnd/>
              <a:tailEnd/>
            </a:ln>
            <a:scene3d>
              <a:camera prst="orthographicFront"/>
              <a:lightRig rig="threePt" dir="t"/>
            </a:scene3d>
            <a:sp3d prstMaterial="matte">
              <a:bevelT w="635000" h="127000"/>
            </a:sp3d>
          </p:spPr>
          <p:txBody>
            <a:bodyPr/>
            <a:lstStyle/>
            <a:p>
              <a:pPr>
                <a:defRPr/>
              </a:pPr>
              <a:endParaRPr lang="en-US" sz="2000"/>
            </a:p>
          </p:txBody>
        </p:sp>
        <p:grpSp>
          <p:nvGrpSpPr>
            <p:cNvPr id="8" name="Group 30"/>
            <p:cNvGrpSpPr>
              <a:grpSpLocks/>
            </p:cNvGrpSpPr>
            <p:nvPr/>
          </p:nvGrpSpPr>
          <p:grpSpPr bwMode="auto">
            <a:xfrm>
              <a:off x="923916" y="1434287"/>
              <a:ext cx="3460750" cy="3460750"/>
              <a:chOff x="-199344" y="1506765"/>
              <a:chExt cx="3998458" cy="3998458"/>
            </a:xfrm>
          </p:grpSpPr>
          <p:sp>
            <p:nvSpPr>
              <p:cNvPr id="11" name="Oval 13"/>
              <p:cNvSpPr>
                <a:spLocks noChangeArrowheads="1"/>
              </p:cNvSpPr>
              <p:nvPr/>
            </p:nvSpPr>
            <p:spPr bwMode="auto">
              <a:xfrm>
                <a:off x="-199344" y="1506765"/>
                <a:ext cx="3998458" cy="3998458"/>
              </a:xfrm>
              <a:prstGeom prst="donut">
                <a:avLst>
                  <a:gd name="adj" fmla="val 14278"/>
                </a:avLst>
              </a:prstGeom>
              <a:solidFill>
                <a:schemeClr val="accent2"/>
              </a:solidFill>
              <a:ln w="28575" algn="ctr">
                <a:noFill/>
                <a:round/>
                <a:headEnd/>
                <a:tailEnd/>
              </a:ln>
            </p:spPr>
            <p:txBody>
              <a:bodyPr wrap="none" anchor="ctr"/>
              <a:lstStyle/>
              <a:p>
                <a:pPr algn="ctr">
                  <a:defRPr/>
                </a:pPr>
                <a:endParaRPr lang="en-US" sz="1600"/>
              </a:p>
            </p:txBody>
          </p:sp>
          <p:sp>
            <p:nvSpPr>
              <p:cNvPr id="12" name="TextBox 11"/>
              <p:cNvSpPr txBox="1"/>
              <p:nvPr/>
            </p:nvSpPr>
            <p:spPr>
              <a:xfrm rot="19196446">
                <a:off x="1088233" y="2510048"/>
                <a:ext cx="212762" cy="599768"/>
              </a:xfrm>
              <a:prstGeom prst="rect">
                <a:avLst/>
              </a:prstGeom>
              <a:noFill/>
            </p:spPr>
            <p:txBody>
              <a:bodyPr spcFirstLastPara="1" wrap="none">
                <a:prstTxWarp prst="textArchDown">
                  <a:avLst/>
                </a:prstTxWarp>
                <a:spAutoFit/>
              </a:bodyPr>
              <a:lstStyle/>
              <a:p>
                <a:pPr algn="ctr">
                  <a:defRPr/>
                </a:pPr>
                <a:endParaRPr lang="en-GB" sz="2800" dirty="0"/>
              </a:p>
            </p:txBody>
          </p:sp>
        </p:grpSp>
        <p:sp>
          <p:nvSpPr>
            <p:cNvPr id="9" name="Bent Arrow 8"/>
            <p:cNvSpPr/>
            <p:nvPr/>
          </p:nvSpPr>
          <p:spPr bwMode="auto">
            <a:xfrm>
              <a:off x="1887529" y="2631262"/>
              <a:ext cx="1684337" cy="1495425"/>
            </a:xfrm>
            <a:prstGeom prst="bentArrow">
              <a:avLst>
                <a:gd name="adj1" fmla="val 24050"/>
                <a:gd name="adj2" fmla="val 25000"/>
                <a:gd name="adj3" fmla="val 25000"/>
                <a:gd name="adj4" fmla="val 43750"/>
              </a:avLst>
            </a:prstGeom>
            <a:solidFill>
              <a:schemeClr val="bg1"/>
            </a:solidFill>
            <a:ln w="9525" cap="flat" cmpd="sng" algn="ctr">
              <a:noFill/>
              <a:prstDash val="solid"/>
              <a:round/>
              <a:headEnd type="none" w="med" len="med"/>
              <a:tailEnd type="none" w="med" len="med"/>
            </a:ln>
            <a:effectLst/>
          </p:spPr>
          <p:txBody>
            <a:bodyPr/>
            <a:lstStyle/>
            <a:p>
              <a:pPr>
                <a:defRPr/>
              </a:pPr>
              <a:endParaRPr lang="en-GB" sz="2000"/>
            </a:p>
          </p:txBody>
        </p:sp>
        <p:sp>
          <p:nvSpPr>
            <p:cNvPr id="10" name="Bent Arrow 9"/>
            <p:cNvSpPr/>
            <p:nvPr/>
          </p:nvSpPr>
          <p:spPr bwMode="auto">
            <a:xfrm rot="6852479">
              <a:off x="1700204" y="2421712"/>
              <a:ext cx="1300162" cy="1595438"/>
            </a:xfrm>
            <a:prstGeom prst="bentArrow">
              <a:avLst>
                <a:gd name="adj1" fmla="val 24050"/>
                <a:gd name="adj2" fmla="val 25000"/>
                <a:gd name="adj3" fmla="val 25000"/>
                <a:gd name="adj4" fmla="val 43750"/>
              </a:avLst>
            </a:prstGeom>
            <a:solidFill>
              <a:schemeClr val="bg1"/>
            </a:solidFill>
            <a:ln w="9525" cap="flat" cmpd="sng" algn="ctr">
              <a:noFill/>
              <a:prstDash val="solid"/>
              <a:round/>
              <a:headEnd type="none" w="med" len="med"/>
              <a:tailEnd type="none" w="med" len="med"/>
            </a:ln>
            <a:effectLst/>
          </p:spPr>
          <p:txBody>
            <a:bodyPr/>
            <a:lstStyle/>
            <a:p>
              <a:pPr>
                <a:defRPr/>
              </a:pPr>
              <a:endParaRPr lang="en-GB" sz="2000"/>
            </a:p>
          </p:txBody>
        </p:sp>
      </p:grpSp>
    </p:spTree>
    <p:extLst>
      <p:ext uri="{BB962C8B-B14F-4D97-AF65-F5344CB8AC3E}">
        <p14:creationId xmlns:p14="http://schemas.microsoft.com/office/powerpoint/2010/main" val="35314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40947"/>
            <a:ext cx="8229600" cy="1143000"/>
          </a:xfrm>
        </p:spPr>
        <p:txBody>
          <a:bodyPr>
            <a:normAutofit/>
          </a:bodyPr>
          <a:lstStyle/>
          <a:p>
            <a:pPr algn="l"/>
            <a:r>
              <a:rPr lang="en-GB" altLang="en-US"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Objective </a:t>
            </a:r>
            <a:r>
              <a:rPr lang="en-GB" altLang="en-US" sz="28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Justification</a:t>
            </a:r>
            <a:endParaRPr lang="en-GB"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183947"/>
            <a:ext cx="8686800" cy="4646526"/>
          </a:xfrm>
        </p:spPr>
        <p:txBody>
          <a:bodyPr>
            <a:normAutofit/>
          </a:bodyPr>
          <a:lstStyle/>
          <a:p>
            <a:pPr marL="0" indent="0">
              <a:buNone/>
            </a:pPr>
            <a:r>
              <a:rPr lang="en-GB" altLang="en-US" sz="22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Possible to defend </a:t>
            </a:r>
            <a:r>
              <a:rPr lang="en-GB" altLang="en-US" sz="22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indirect discrimination claim </a:t>
            </a:r>
            <a:r>
              <a:rPr lang="en-GB" altLang="en-US" sz="22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by arguing practice or treatment is justified.  </a:t>
            </a:r>
            <a:endParaRPr lang="en-GB" altLang="en-US" sz="22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buFontTx/>
              <a:buNone/>
            </a:pPr>
            <a:r>
              <a:rPr lang="en-GB" altLang="en-US" sz="22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To be successful in the defence:</a:t>
            </a:r>
            <a:endParaRPr lang="en-GB" altLang="en-US" sz="22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buFontTx/>
              <a:buNone/>
            </a:pPr>
            <a:endParaRPr lang="en-GB" altLang="en-US" sz="2200" u="sng"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514350" indent="-514350">
              <a:buFont typeface="+mj-lt"/>
              <a:buAutoNum type="arabicPeriod"/>
            </a:pPr>
            <a:r>
              <a:rPr lang="en-GB" altLang="en-US" sz="22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Show there is a good </a:t>
            </a:r>
            <a:r>
              <a:rPr lang="en-GB" altLang="en-US" sz="22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business </a:t>
            </a:r>
            <a:r>
              <a:rPr lang="en-GB" altLang="en-US" sz="22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reason – “</a:t>
            </a:r>
            <a:r>
              <a:rPr lang="en-GB" altLang="en-US" sz="2200" b="1" i="1"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legitimate aim”</a:t>
            </a:r>
            <a:endParaRPr lang="en-GB" altLang="en-US" sz="22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514350" indent="-514350">
              <a:buFont typeface="+mj-lt"/>
              <a:buAutoNum type="arabicPeriod"/>
            </a:pPr>
            <a:endParaRPr lang="en-GB" altLang="en-US" sz="22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514350" indent="-514350">
              <a:buFont typeface="+mj-lt"/>
              <a:buAutoNum type="arabicPeriod"/>
            </a:pPr>
            <a:r>
              <a:rPr lang="en-GB" altLang="en-US" sz="22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That the </a:t>
            </a:r>
            <a:r>
              <a:rPr lang="en-GB" altLang="en-US" sz="22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way of doing it is appropriate, necessary, fair </a:t>
            </a:r>
            <a:r>
              <a:rPr lang="en-GB" altLang="en-US" sz="22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and reasonable – “</a:t>
            </a:r>
            <a:r>
              <a:rPr lang="en-GB" altLang="en-US" sz="2200" b="1" i="1"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proportionate means”</a:t>
            </a:r>
            <a:r>
              <a:rPr lang="en-GB" altLang="en-US" sz="22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and in doing so has considered any other less discriminatory ways of achieving the legitimate aim</a:t>
            </a:r>
            <a:endParaRPr lang="en-GB" altLang="en-US" sz="22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buFontTx/>
              <a:buNone/>
            </a:pPr>
            <a:endParaRPr lang="en-GB" altLang="en-US" sz="22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buFontTx/>
              <a:buNone/>
            </a:pPr>
            <a:endParaRPr lang="en-GB" altLang="en-US" sz="26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endParaRPr lang="en-GB"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9765" y="288035"/>
            <a:ext cx="1600200" cy="6488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rrowheads="1"/>
          </p:cNvPicPr>
          <p:nvPr/>
        </p:nvPicPr>
        <p:blipFill>
          <a:blip r:embed="rId4" cstate="print"/>
          <a:srcRect/>
          <a:stretch>
            <a:fillRect/>
          </a:stretch>
        </p:blipFill>
        <p:spPr bwMode="auto">
          <a:xfrm>
            <a:off x="8305800" y="5830473"/>
            <a:ext cx="634165" cy="987754"/>
          </a:xfrm>
          <a:prstGeom prst="rect">
            <a:avLst/>
          </a:prstGeom>
          <a:noFill/>
          <a:ln w="9525">
            <a:noFill/>
            <a:miter lim="800000"/>
            <a:headEnd/>
            <a:tailEnd/>
          </a:ln>
          <a:effectLst/>
        </p:spPr>
      </p:pic>
    </p:spTree>
    <p:extLst>
      <p:ext uri="{BB962C8B-B14F-4D97-AF65-F5344CB8AC3E}">
        <p14:creationId xmlns:p14="http://schemas.microsoft.com/office/powerpoint/2010/main" val="953653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55877494"/>
              </p:ext>
            </p:extLst>
          </p:nvPr>
        </p:nvGraphicFramePr>
        <p:xfrm>
          <a:off x="381000" y="171019"/>
          <a:ext cx="8686800" cy="6458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81000" y="171019"/>
            <a:ext cx="1600200" cy="2031325"/>
          </a:xfrm>
          <a:prstGeom prst="rect">
            <a:avLst/>
          </a:prstGeom>
          <a:noFill/>
        </p:spPr>
        <p:txBody>
          <a:bodyPr wrap="square" rtlCol="0">
            <a:spAutoFit/>
          </a:bodyPr>
          <a:lstStyle/>
          <a:p>
            <a:r>
              <a:rPr lang="en-GB" u="sng" dirty="0" smtClean="0"/>
              <a:t>HARASSMENT</a:t>
            </a:r>
          </a:p>
          <a:p>
            <a:endParaRPr lang="en-GB" dirty="0"/>
          </a:p>
          <a:p>
            <a:r>
              <a:rPr lang="en-GB" dirty="0" smtClean="0"/>
              <a:t>A person harasses another if that person engages in….</a:t>
            </a:r>
            <a:endParaRPr lang="en-GB" dirty="0"/>
          </a:p>
        </p:txBody>
      </p:sp>
      <p:sp>
        <p:nvSpPr>
          <p:cNvPr id="4" name="TextBox 3"/>
          <p:cNvSpPr txBox="1"/>
          <p:nvPr/>
        </p:nvSpPr>
        <p:spPr>
          <a:xfrm>
            <a:off x="2933700" y="2590800"/>
            <a:ext cx="35814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smtClean="0"/>
              <a:t>Which violates a person’s dignity and c</a:t>
            </a:r>
            <a:r>
              <a:rPr lang="en-GB" dirty="0" smtClean="0"/>
              <a:t>reates </a:t>
            </a:r>
            <a:r>
              <a:rPr lang="en-GB" dirty="0" smtClean="0"/>
              <a:t>a hostile, humiliating, intimidating, degrading or offensive environment </a:t>
            </a:r>
            <a:endParaRPr lang="en-GB" dirty="0"/>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6600" y="197463"/>
            <a:ext cx="1894929" cy="1066538"/>
          </a:xfrm>
          <a:prstGeom prst="rect">
            <a:avLst/>
          </a:prstGeom>
        </p:spPr>
      </p:pic>
      <p:pic>
        <p:nvPicPr>
          <p:cNvPr id="8" name="Picture 7"/>
          <p:cNvPicPr>
            <a:picLocks noChangeAspect="1"/>
          </p:cNvPicPr>
          <p:nvPr/>
        </p:nvPicPr>
        <p:blipFill>
          <a:blip r:embed="rId8"/>
          <a:stretch>
            <a:fillRect/>
          </a:stretch>
        </p:blipFill>
        <p:spPr>
          <a:xfrm>
            <a:off x="7310306" y="1151424"/>
            <a:ext cx="1447515" cy="810608"/>
          </a:xfrm>
          <a:prstGeom prst="rect">
            <a:avLst/>
          </a:prstGeom>
        </p:spPr>
      </p:pic>
      <p:sp>
        <p:nvSpPr>
          <p:cNvPr id="9" name="TextBox 8"/>
          <p:cNvSpPr txBox="1"/>
          <p:nvPr/>
        </p:nvSpPr>
        <p:spPr>
          <a:xfrm>
            <a:off x="76200" y="5715000"/>
            <a:ext cx="1442906" cy="1015663"/>
          </a:xfrm>
          <a:prstGeom prst="rect">
            <a:avLst/>
          </a:prstGeom>
          <a:solidFill>
            <a:srgbClr val="FFC000"/>
          </a:solidFill>
        </p:spPr>
        <p:txBody>
          <a:bodyPr wrap="square" rtlCol="0">
            <a:spAutoFit/>
          </a:bodyPr>
          <a:lstStyle/>
          <a:p>
            <a:r>
              <a:rPr lang="en-GB" sz="1200" dirty="0" smtClean="0"/>
              <a:t>NB. CLAIMANT MAY NOT HAVE BEEN INTENDED RECIPIENT OF HARASSMENT</a:t>
            </a:r>
            <a:endParaRPr lang="en-GB" sz="1200" dirty="0"/>
          </a:p>
        </p:txBody>
      </p:sp>
      <p:pic>
        <p:nvPicPr>
          <p:cNvPr id="10"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96080" y="6148013"/>
            <a:ext cx="1252467" cy="50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769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altLang="en-US"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Victimisation</a:t>
            </a:r>
            <a:endParaRPr lang="en-GB"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600201"/>
            <a:ext cx="8229600" cy="3810000"/>
          </a:xfrm>
        </p:spPr>
        <p:txBody>
          <a:bodyPr>
            <a:normAutofit fontScale="77500" lnSpcReduction="20000"/>
          </a:bodyPr>
          <a:lstStyle/>
          <a:p>
            <a:pPr>
              <a:buFontTx/>
              <a:buNone/>
            </a:pPr>
            <a:r>
              <a:rPr lang="en-GB" altLang="en-US" sz="28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Victimisation is when </a:t>
            </a:r>
            <a:r>
              <a:rPr lang="en-GB" altLang="en-US" sz="28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 person </a:t>
            </a:r>
            <a:r>
              <a:rPr lang="en-GB" altLang="en-US" sz="28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is subject to </a:t>
            </a:r>
            <a:r>
              <a:rPr lang="en-GB" altLang="en-US" sz="28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a:t>
            </a:r>
          </a:p>
          <a:p>
            <a:pPr>
              <a:buFontTx/>
              <a:buNone/>
            </a:pPr>
            <a:r>
              <a:rPr lang="en-GB" altLang="en-US" sz="28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detriment </a:t>
            </a:r>
            <a:r>
              <a:rPr lang="en-GB" altLang="en-US" sz="28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because they have (or are believed to have):</a:t>
            </a:r>
          </a:p>
          <a:p>
            <a:pPr>
              <a:buFontTx/>
              <a:buNone/>
            </a:pPr>
            <a:endParaRPr lang="en-GB" altLang="en-US" sz="28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en-GB" altLang="en-US" sz="28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Made an allegation of discrimination.</a:t>
            </a:r>
          </a:p>
          <a:p>
            <a:endParaRPr lang="en-GB" altLang="en-US" sz="28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en-GB" altLang="en-US" sz="28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Supported a complaint of discrimination.</a:t>
            </a:r>
          </a:p>
          <a:p>
            <a:endParaRPr lang="en-GB" altLang="en-US" sz="28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en-GB" altLang="en-US" sz="28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Given evidence relating to a complaint.</a:t>
            </a:r>
          </a:p>
          <a:p>
            <a:endParaRPr lang="en-GB" altLang="en-US" sz="28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en-GB" altLang="en-US" sz="28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Raised a grievance concerning </a:t>
            </a:r>
            <a:r>
              <a:rPr lang="en-GB" altLang="en-US" sz="28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discrimination</a:t>
            </a:r>
            <a:r>
              <a:rPr lang="en-GB" altLang="en-US" sz="28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t>
            </a:r>
          </a:p>
          <a:p>
            <a:endParaRPr lang="en-GB" dirty="0"/>
          </a:p>
        </p:txBody>
      </p:sp>
      <p:pic>
        <p:nvPicPr>
          <p:cNvPr id="4"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830473"/>
            <a:ext cx="2022231" cy="8199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rrowheads="1"/>
          </p:cNvPicPr>
          <p:nvPr/>
        </p:nvPicPr>
        <p:blipFill>
          <a:blip r:embed="rId4" cstate="print"/>
          <a:srcRect/>
          <a:stretch>
            <a:fillRect/>
          </a:stretch>
        </p:blipFill>
        <p:spPr bwMode="auto">
          <a:xfrm>
            <a:off x="8001000" y="5662660"/>
            <a:ext cx="938965" cy="1155567"/>
          </a:xfrm>
          <a:prstGeom prst="rect">
            <a:avLst/>
          </a:prstGeom>
          <a:noFill/>
          <a:ln w="9525">
            <a:noFill/>
            <a:miter lim="800000"/>
            <a:headEnd/>
            <a:tailEnd/>
          </a:ln>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2980" y="177019"/>
            <a:ext cx="1402907" cy="1206500"/>
          </a:xfrm>
          <a:prstGeom prst="rect">
            <a:avLst/>
          </a:prstGeom>
        </p:spPr>
      </p:pic>
    </p:spTree>
    <p:extLst>
      <p:ext uri="{BB962C8B-B14F-4D97-AF65-F5344CB8AC3E}">
        <p14:creationId xmlns:p14="http://schemas.microsoft.com/office/powerpoint/2010/main" val="371179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altLang="en-US"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Age</a:t>
            </a:r>
            <a:endParaRPr lang="en-GB"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752599"/>
            <a:ext cx="8229600" cy="3657601"/>
          </a:xfrm>
        </p:spPr>
        <p:txBody>
          <a:bodyPr/>
          <a:lstStyle/>
          <a:p>
            <a:pPr algn="ctr">
              <a:buFontTx/>
              <a:buNone/>
            </a:pP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Protects people of all ages – </a:t>
            </a: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both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older and younger</a:t>
            </a:r>
          </a:p>
          <a:p>
            <a:pPr marL="0" indent="0">
              <a:buNone/>
            </a:pPr>
            <a:endParaRPr lang="en-GB" dirty="0"/>
          </a:p>
        </p:txBody>
      </p:sp>
      <p:pic>
        <p:nvPicPr>
          <p:cNvPr id="4"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830473"/>
            <a:ext cx="2022231" cy="8199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rrowheads="1"/>
          </p:cNvPicPr>
          <p:nvPr/>
        </p:nvPicPr>
        <p:blipFill>
          <a:blip r:embed="rId4" cstate="print"/>
          <a:srcRect/>
          <a:stretch>
            <a:fillRect/>
          </a:stretch>
        </p:blipFill>
        <p:spPr bwMode="auto">
          <a:xfrm>
            <a:off x="8001000" y="5662660"/>
            <a:ext cx="938965" cy="1155567"/>
          </a:xfrm>
          <a:prstGeom prst="rect">
            <a:avLst/>
          </a:prstGeom>
          <a:noFill/>
          <a:ln w="9525">
            <a:noFill/>
            <a:miter lim="800000"/>
            <a:headEnd/>
            <a:tailEnd/>
          </a:ln>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9714" y="2957781"/>
            <a:ext cx="6456485" cy="2528620"/>
          </a:xfrm>
          <a:prstGeom prst="rect">
            <a:avLst/>
          </a:prstGeom>
        </p:spPr>
      </p:pic>
    </p:spTree>
    <p:extLst>
      <p:ext uri="{BB962C8B-B14F-4D97-AF65-F5344CB8AC3E}">
        <p14:creationId xmlns:p14="http://schemas.microsoft.com/office/powerpoint/2010/main" val="1459464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altLang="en-US"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Disability </a:t>
            </a:r>
            <a:endParaRPr lang="en-GB"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565396"/>
            <a:ext cx="8229600" cy="4525963"/>
          </a:xfrm>
        </p:spPr>
        <p:txBody>
          <a:bodyPr/>
          <a:lstStyle/>
          <a:p>
            <a:pPr algn="just">
              <a:lnSpc>
                <a:spcPct val="80000"/>
              </a:lnSpc>
              <a:buFontTx/>
              <a:buNone/>
            </a:pP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 disabled person is defined </a:t>
            </a: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as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someone who </a:t>
            </a: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has:-</a:t>
            </a:r>
          </a:p>
          <a:p>
            <a:pPr algn="just">
              <a:lnSpc>
                <a:spcPct val="80000"/>
              </a:lnSpc>
              <a:buFontTx/>
              <a:buNone/>
            </a:pPr>
            <a:endPar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just">
              <a:lnSpc>
                <a:spcPct val="80000"/>
              </a:lnSpc>
            </a:pP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 physical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or mental </a:t>
            </a: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impairment which has</a:t>
            </a:r>
          </a:p>
          <a:p>
            <a:pPr algn="just">
              <a:lnSpc>
                <a:spcPct val="80000"/>
              </a:lnSpc>
            </a:pP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 substantial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and </a:t>
            </a:r>
            <a:endPar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just">
              <a:lnSpc>
                <a:spcPct val="80000"/>
              </a:lnSpc>
            </a:pP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a:t>
            </a: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long-term</a:t>
            </a:r>
          </a:p>
          <a:p>
            <a:pPr algn="just">
              <a:lnSpc>
                <a:spcPct val="80000"/>
              </a:lnSpc>
            </a:pP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adverse effect on their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ability to carry </a:t>
            </a: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out normal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day </a:t>
            </a: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to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day activities.</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473" y="4191000"/>
            <a:ext cx="2565624" cy="2565624"/>
          </a:xfrm>
          <a:prstGeom prst="rect">
            <a:avLst/>
          </a:prstGeom>
        </p:spPr>
      </p:pic>
      <p:pic>
        <p:nvPicPr>
          <p:cNvPr id="5"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7734" y="274638"/>
            <a:ext cx="2022231" cy="8199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p:cNvPicPr>
            <a:picLocks noChangeArrowheads="1"/>
          </p:cNvPicPr>
          <p:nvPr/>
        </p:nvPicPr>
        <p:blipFill>
          <a:blip r:embed="rId5" cstate="print"/>
          <a:srcRect/>
          <a:stretch>
            <a:fillRect/>
          </a:stretch>
        </p:blipFill>
        <p:spPr bwMode="auto">
          <a:xfrm>
            <a:off x="8001000" y="5662660"/>
            <a:ext cx="938965" cy="1155567"/>
          </a:xfrm>
          <a:prstGeom prst="rect">
            <a:avLst/>
          </a:prstGeom>
          <a:noFill/>
          <a:ln w="9525">
            <a:noFill/>
            <a:miter lim="800000"/>
            <a:headEnd/>
            <a:tailEnd/>
          </a:ln>
          <a:effectLst/>
        </p:spPr>
      </p:pic>
      <p:sp>
        <p:nvSpPr>
          <p:cNvPr id="7" name="TextBox 6"/>
          <p:cNvSpPr txBox="1"/>
          <p:nvPr/>
        </p:nvSpPr>
        <p:spPr>
          <a:xfrm>
            <a:off x="3112988" y="4800600"/>
            <a:ext cx="5116612" cy="461665"/>
          </a:xfrm>
          <a:prstGeom prst="rect">
            <a:avLst/>
          </a:prstGeom>
          <a:solidFill>
            <a:schemeClr val="accent4">
              <a:lumMod val="40000"/>
              <a:lumOff val="60000"/>
            </a:schemeClr>
          </a:solidFill>
        </p:spPr>
        <p:txBody>
          <a:bodyPr wrap="square" rtlCol="0">
            <a:spAutoFit/>
          </a:bodyPr>
          <a:lstStyle/>
          <a:p>
            <a:r>
              <a:rPr lang="en-GB" sz="2400" dirty="0" smtClean="0"/>
              <a:t>Cancer, MS, HIV and Aids are disabilities</a:t>
            </a:r>
            <a:endParaRPr lang="en-GB" sz="2400" dirty="0"/>
          </a:p>
        </p:txBody>
      </p:sp>
    </p:spTree>
    <p:extLst>
      <p:ext uri="{BB962C8B-B14F-4D97-AF65-F5344CB8AC3E}">
        <p14:creationId xmlns:p14="http://schemas.microsoft.com/office/powerpoint/2010/main" val="1858338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altLang="en-US" sz="2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Disability Discrimination </a:t>
            </a:r>
            <a:endParaRPr lang="en-GB" sz="2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600200"/>
            <a:ext cx="8229600" cy="4230273"/>
          </a:xfrm>
        </p:spPr>
        <p:txBody>
          <a:bodyPr>
            <a:normAutofit fontScale="92500" lnSpcReduction="20000"/>
          </a:bodyPr>
          <a:lstStyle/>
          <a:p>
            <a:pPr>
              <a:buFontTx/>
              <a:buNone/>
            </a:pPr>
            <a:r>
              <a:rPr lang="en-GB" altLang="en-US" sz="2900" u="sng"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Making reasonable adjustments</a:t>
            </a:r>
          </a:p>
          <a:p>
            <a:pPr>
              <a:buFontTx/>
              <a:buNone/>
            </a:pPr>
            <a:endParaRPr lang="en-GB" altLang="en-US" sz="2900" u="sng"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en-GB" altLang="en-US" sz="26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a:t>
            </a:r>
            <a:r>
              <a:rPr lang="en-GB" altLang="en-US" sz="26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reating </a:t>
            </a:r>
            <a:r>
              <a:rPr lang="en-GB" altLang="en-US" sz="26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disabled </a:t>
            </a:r>
            <a:r>
              <a:rPr lang="en-GB" altLang="en-US" sz="26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persons</a:t>
            </a:r>
            <a:r>
              <a:rPr lang="en-GB" altLang="en-US" sz="26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n-GB" altLang="en-US" sz="2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more favourably</a:t>
            </a:r>
            <a:r>
              <a:rPr lang="en-GB" altLang="en-US" sz="26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because </a:t>
            </a:r>
            <a:r>
              <a:rPr lang="en-GB" altLang="en-US" sz="26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of their disability than non-disabled </a:t>
            </a:r>
            <a:r>
              <a:rPr lang="en-GB" altLang="en-US" sz="26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persons</a:t>
            </a:r>
            <a:endParaRPr lang="en-GB" altLang="en-US" sz="26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altLang="en-US" sz="26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en-GB" altLang="en-US" sz="26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F</a:t>
            </a:r>
            <a:r>
              <a:rPr lang="en-GB" altLang="en-US" sz="26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ailure </a:t>
            </a:r>
            <a:r>
              <a:rPr lang="en-GB" altLang="en-US" sz="26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to make </a:t>
            </a:r>
            <a:r>
              <a:rPr lang="en-GB" altLang="en-US" sz="26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reasonable </a:t>
            </a:r>
            <a:r>
              <a:rPr lang="en-GB" altLang="en-US" sz="26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adjustments is unlawful.</a:t>
            </a:r>
            <a:endParaRPr lang="en-GB" altLang="en-US" sz="26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endParaRPr lang="en-GB" altLang="en-US" sz="26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en-GB" altLang="en-US" sz="26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Non-disabled </a:t>
            </a:r>
            <a:r>
              <a:rPr lang="en-GB" altLang="en-US" sz="26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person cannot </a:t>
            </a:r>
            <a:r>
              <a:rPr lang="en-GB" altLang="en-US" sz="26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claim discrimination on </a:t>
            </a:r>
            <a:r>
              <a:rPr lang="en-GB" altLang="en-US" sz="26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the grounds </a:t>
            </a:r>
            <a:r>
              <a:rPr lang="en-GB" altLang="en-US" sz="26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that they are treated less favourably. </a:t>
            </a:r>
          </a:p>
          <a:p>
            <a:endParaRPr lang="en-GB" dirty="0"/>
          </a:p>
        </p:txBody>
      </p:sp>
      <p:pic>
        <p:nvPicPr>
          <p:cNvPr id="4"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830473"/>
            <a:ext cx="2022231" cy="8199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rrowheads="1"/>
          </p:cNvPicPr>
          <p:nvPr/>
        </p:nvPicPr>
        <p:blipFill>
          <a:blip r:embed="rId4" cstate="print"/>
          <a:srcRect/>
          <a:stretch>
            <a:fillRect/>
          </a:stretch>
        </p:blipFill>
        <p:spPr bwMode="auto">
          <a:xfrm>
            <a:off x="8001000" y="5662660"/>
            <a:ext cx="938965" cy="1155567"/>
          </a:xfrm>
          <a:prstGeom prst="rect">
            <a:avLst/>
          </a:prstGeom>
          <a:noFill/>
          <a:ln w="9525">
            <a:noFill/>
            <a:miter lim="800000"/>
            <a:headEnd/>
            <a:tailEnd/>
          </a:ln>
          <a:effectLst/>
        </p:spPr>
      </p:pic>
    </p:spTree>
    <p:extLst>
      <p:ext uri="{BB962C8B-B14F-4D97-AF65-F5344CB8AC3E}">
        <p14:creationId xmlns:p14="http://schemas.microsoft.com/office/powerpoint/2010/main" val="1348427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Reasonable</a:t>
            </a:r>
            <a:r>
              <a:rPr lang="en-GB" dirty="0" smtClean="0"/>
              <a:t> Adjustments</a:t>
            </a:r>
            <a:endParaRPr lang="en-GB" dirty="0"/>
          </a:p>
        </p:txBody>
      </p:sp>
      <p:sp>
        <p:nvSpPr>
          <p:cNvPr id="3" name="Content Placeholder 2"/>
          <p:cNvSpPr>
            <a:spLocks noGrp="1"/>
          </p:cNvSpPr>
          <p:nvPr>
            <p:ph idx="1"/>
          </p:nvPr>
        </p:nvSpPr>
        <p:spPr/>
        <p:txBody>
          <a:bodyPr>
            <a:normAutofit fontScale="85000" lnSpcReduction="10000"/>
          </a:bodyPr>
          <a:lstStyle/>
          <a:p>
            <a:r>
              <a:rPr lang="en-GB" b="1" dirty="0" smtClean="0"/>
              <a:t>Duty is anticipatory – plan ahead</a:t>
            </a:r>
          </a:p>
          <a:p>
            <a:pPr marL="0" indent="0">
              <a:buNone/>
            </a:pPr>
            <a:endParaRPr lang="en-GB" b="1" dirty="0" smtClean="0"/>
          </a:p>
          <a:p>
            <a:r>
              <a:rPr lang="en-GB" b="1" dirty="0" smtClean="0"/>
              <a:t>Adjustments </a:t>
            </a:r>
            <a:r>
              <a:rPr lang="en-GB" b="1" dirty="0"/>
              <a:t>to a policy or </a:t>
            </a:r>
            <a:r>
              <a:rPr lang="en-GB" b="1" dirty="0" smtClean="0"/>
              <a:t>procedure</a:t>
            </a:r>
          </a:p>
          <a:p>
            <a:pPr marL="0" indent="0">
              <a:buNone/>
            </a:pPr>
            <a:endParaRPr lang="en-GB" b="1" dirty="0" smtClean="0"/>
          </a:p>
          <a:p>
            <a:r>
              <a:rPr lang="en-GB" b="1" dirty="0"/>
              <a:t>Adjustments involving the provision of auxiliary aids and </a:t>
            </a:r>
            <a:r>
              <a:rPr lang="en-GB" b="1" dirty="0" smtClean="0"/>
              <a:t>services</a:t>
            </a:r>
          </a:p>
          <a:p>
            <a:pPr marL="0" indent="0">
              <a:buNone/>
            </a:pPr>
            <a:endParaRPr lang="en-GB" b="1" dirty="0" smtClean="0"/>
          </a:p>
          <a:p>
            <a:r>
              <a:rPr lang="en-GB" b="1" dirty="0"/>
              <a:t>Adjustments to physical </a:t>
            </a:r>
            <a:r>
              <a:rPr lang="en-GB" b="1" dirty="0" smtClean="0"/>
              <a:t>features</a:t>
            </a:r>
          </a:p>
          <a:p>
            <a:pPr marL="0" indent="0">
              <a:buNone/>
            </a:pPr>
            <a:endParaRPr lang="en-GB" b="1" dirty="0" smtClean="0"/>
          </a:p>
          <a:p>
            <a:r>
              <a:rPr lang="en-GB" b="1" dirty="0" smtClean="0"/>
              <a:t>Take advice – Crossroads Care Tiered Award Scheme</a:t>
            </a:r>
            <a:endParaRPr lang="en-GB" dirty="0"/>
          </a:p>
        </p:txBody>
      </p:sp>
    </p:spTree>
    <p:extLst>
      <p:ext uri="{BB962C8B-B14F-4D97-AF65-F5344CB8AC3E}">
        <p14:creationId xmlns:p14="http://schemas.microsoft.com/office/powerpoint/2010/main" val="782738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chemeClr val="tx2"/>
                </a:solidFill>
              </a:rPr>
              <a:t>Direct disability discrimination</a:t>
            </a:r>
            <a:endParaRPr lang="en-GB" b="1" u="sng" dirty="0">
              <a:solidFill>
                <a:schemeClr val="tx2"/>
              </a:solidFill>
            </a:endParaRPr>
          </a:p>
        </p:txBody>
      </p:sp>
      <p:sp>
        <p:nvSpPr>
          <p:cNvPr id="3" name="Content Placeholder 2"/>
          <p:cNvSpPr>
            <a:spLocks noGrp="1"/>
          </p:cNvSpPr>
          <p:nvPr>
            <p:ph idx="1"/>
          </p:nvPr>
        </p:nvSpPr>
        <p:spPr/>
        <p:txBody>
          <a:bodyPr/>
          <a:lstStyle/>
          <a:p>
            <a:pPr marL="0" indent="0">
              <a:buNone/>
            </a:pPr>
            <a:r>
              <a:rPr lang="en-GB" dirty="0"/>
              <a:t>M</a:t>
            </a:r>
            <a:r>
              <a:rPr lang="en-GB" dirty="0" smtClean="0"/>
              <a:t>ake </a:t>
            </a:r>
            <a:r>
              <a:rPr lang="en-GB" dirty="0"/>
              <a:t>sure you treat disabled guests the same as you treat other guests. You would be treating guests with disabilities less favourably if you</a:t>
            </a:r>
            <a:r>
              <a:rPr lang="en-GB" dirty="0" smtClean="0"/>
              <a:t>:</a:t>
            </a:r>
          </a:p>
          <a:p>
            <a:pPr marL="0" indent="0">
              <a:buNone/>
            </a:pPr>
            <a:endParaRPr lang="en-GB" dirty="0"/>
          </a:p>
          <a:p>
            <a:r>
              <a:rPr lang="en-GB" dirty="0"/>
              <a:t>refuse to serve them</a:t>
            </a:r>
          </a:p>
          <a:p>
            <a:r>
              <a:rPr lang="en-GB" dirty="0"/>
              <a:t>offer less favourable terms</a:t>
            </a:r>
          </a:p>
          <a:p>
            <a:r>
              <a:rPr lang="en-GB" dirty="0"/>
              <a:t>offer a lower standard of service compared with what you normally offer.</a:t>
            </a:r>
          </a:p>
          <a:p>
            <a:endParaRPr lang="en-GB" dirty="0"/>
          </a:p>
        </p:txBody>
      </p:sp>
    </p:spTree>
    <p:extLst>
      <p:ext uri="{BB962C8B-B14F-4D97-AF65-F5344CB8AC3E}">
        <p14:creationId xmlns:p14="http://schemas.microsoft.com/office/powerpoint/2010/main" val="3236654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a:bodyPr>
          <a:lstStyle/>
          <a:p>
            <a:pPr algn="l"/>
            <a:r>
              <a:rPr lang="en-GB" altLang="en-US" sz="2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Disability </a:t>
            </a:r>
            <a:r>
              <a:rPr lang="en-GB" altLang="en-US" sz="24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Discrimination in employment</a:t>
            </a:r>
            <a:endParaRPr lang="en-GB" sz="2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228600" y="1295400"/>
            <a:ext cx="4419600" cy="4830763"/>
          </a:xfrm>
        </p:spPr>
        <p:txBody>
          <a:bodyPr>
            <a:normAutofit fontScale="85000" lnSpcReduction="20000"/>
          </a:bodyPr>
          <a:lstStyle/>
          <a:p>
            <a:pPr marL="0" indent="0">
              <a:buNone/>
            </a:pPr>
            <a:r>
              <a:rPr lang="en-GB"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You should not ask job applicants to complete a pre-employment medical questionnaire</a:t>
            </a:r>
          </a:p>
          <a:p>
            <a:pPr marL="0" indent="0">
              <a:buNone/>
            </a:pPr>
            <a:endParaRPr lang="en-GB"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You should not ask health related questions generally unless:</a:t>
            </a:r>
          </a:p>
          <a:p>
            <a:pPr marL="0" indent="0">
              <a:buNone/>
            </a:pPr>
            <a:endParaRPr lang="en-GB"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Exceptions:</a:t>
            </a:r>
          </a:p>
          <a:p>
            <a:pPr marL="0" indent="0">
              <a:buNone/>
            </a:pPr>
            <a:endParaRPr lang="en-GB"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90000"/>
              </a:lnSpc>
              <a:buNone/>
            </a:pPr>
            <a:r>
              <a:rPr lang="en-GB" altLang="en-US" sz="2000" dirty="0">
                <a:solidFill>
                  <a:schemeClr val="accent1">
                    <a:lumMod val="75000"/>
                  </a:schemeClr>
                </a:solidFill>
                <a:latin typeface="Arial" panose="020B0604020202020204" pitchFamily="34" charset="0"/>
              </a:rPr>
              <a:t>Employers can therefore ask health-related questions:</a:t>
            </a:r>
          </a:p>
          <a:p>
            <a:pPr>
              <a:lnSpc>
                <a:spcPct val="90000"/>
              </a:lnSpc>
            </a:pPr>
            <a:endParaRPr lang="en-GB" altLang="en-US" sz="2000" dirty="0">
              <a:solidFill>
                <a:schemeClr val="accent1">
                  <a:lumMod val="75000"/>
                </a:schemeClr>
              </a:solidFill>
              <a:latin typeface="Arial" panose="020B0604020202020204" pitchFamily="34" charset="0"/>
            </a:endParaRPr>
          </a:p>
          <a:p>
            <a:pPr>
              <a:lnSpc>
                <a:spcPct val="90000"/>
              </a:lnSpc>
            </a:pPr>
            <a:r>
              <a:rPr lang="en-GB" altLang="en-US" sz="2000" dirty="0">
                <a:solidFill>
                  <a:schemeClr val="accent1">
                    <a:lumMod val="75000"/>
                  </a:schemeClr>
                </a:solidFill>
                <a:latin typeface="Arial" panose="020B0604020202020204" pitchFamily="34" charset="0"/>
              </a:rPr>
              <a:t>to help decide if reasonable adjustments are needed in the selection process</a:t>
            </a:r>
          </a:p>
          <a:p>
            <a:pPr>
              <a:lnSpc>
                <a:spcPct val="90000"/>
              </a:lnSpc>
            </a:pPr>
            <a:endParaRPr lang="en-GB" altLang="en-US" sz="2000" dirty="0">
              <a:solidFill>
                <a:schemeClr val="accent1">
                  <a:lumMod val="75000"/>
                </a:schemeClr>
              </a:solidFill>
              <a:latin typeface="Arial" panose="020B0604020202020204" pitchFamily="34" charset="0"/>
            </a:endParaRPr>
          </a:p>
          <a:p>
            <a:pPr>
              <a:lnSpc>
                <a:spcPct val="90000"/>
              </a:lnSpc>
            </a:pPr>
            <a:r>
              <a:rPr lang="en-GB" altLang="en-US" sz="2000" dirty="0">
                <a:solidFill>
                  <a:schemeClr val="accent1">
                    <a:lumMod val="75000"/>
                  </a:schemeClr>
                </a:solidFill>
                <a:latin typeface="Arial" panose="020B0604020202020204" pitchFamily="34" charset="0"/>
              </a:rPr>
              <a:t>to determine if an applicant can carry out a function that is essential to the job such as heavy lifting, </a:t>
            </a:r>
            <a:r>
              <a:rPr lang="en-GB" altLang="en-US" sz="2000" dirty="0" smtClean="0">
                <a:solidFill>
                  <a:schemeClr val="accent1">
                    <a:lumMod val="75000"/>
                  </a:schemeClr>
                </a:solidFill>
                <a:latin typeface="Arial" panose="020B0604020202020204" pitchFamily="34" charset="0"/>
              </a:rPr>
              <a:t>or</a:t>
            </a:r>
          </a:p>
          <a:p>
            <a:pPr marL="0" indent="0">
              <a:lnSpc>
                <a:spcPct val="90000"/>
              </a:lnSpc>
              <a:buNone/>
            </a:pPr>
            <a:endParaRPr lang="en-GB" altLang="en-US" sz="2000" dirty="0">
              <a:solidFill>
                <a:schemeClr val="accent1">
                  <a:lumMod val="75000"/>
                </a:schemeClr>
              </a:solidFill>
              <a:latin typeface="Arial" panose="020B0604020202020204" pitchFamily="34" charset="0"/>
            </a:endParaRPr>
          </a:p>
          <a:p>
            <a:pPr>
              <a:lnSpc>
                <a:spcPct val="90000"/>
              </a:lnSpc>
            </a:pPr>
            <a:r>
              <a:rPr lang="en-GB" altLang="en-US" sz="2000" dirty="0">
                <a:solidFill>
                  <a:schemeClr val="accent1">
                    <a:lumMod val="75000"/>
                  </a:schemeClr>
                </a:solidFill>
                <a:latin typeface="Arial" panose="020B0604020202020204" pitchFamily="34" charset="0"/>
              </a:rPr>
              <a:t>for diversity monitoring purposes.</a:t>
            </a:r>
          </a:p>
          <a:p>
            <a:pPr marL="0" indent="0">
              <a:buNone/>
            </a:pPr>
            <a:endParaRPr lang="en-GB"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6996" y="199647"/>
            <a:ext cx="1292969" cy="5242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p:cNvPicPr>
            <a:picLocks noChangeArrowheads="1"/>
          </p:cNvPicPr>
          <p:nvPr/>
        </p:nvPicPr>
        <p:blipFill>
          <a:blip r:embed="rId4" cstate="print"/>
          <a:srcRect/>
          <a:stretch>
            <a:fillRect/>
          </a:stretch>
        </p:blipFill>
        <p:spPr bwMode="auto">
          <a:xfrm>
            <a:off x="8001000" y="5662660"/>
            <a:ext cx="938965" cy="1155567"/>
          </a:xfrm>
          <a:prstGeom prst="rect">
            <a:avLst/>
          </a:prstGeom>
          <a:noFill/>
          <a:ln w="9525">
            <a:noFill/>
            <a:miter lim="800000"/>
            <a:headEnd/>
            <a:tailEnd/>
          </a:ln>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2958" y="2801598"/>
            <a:ext cx="1876797" cy="1893190"/>
          </a:xfrm>
          <a:prstGeom prst="rect">
            <a:avLst/>
          </a:prstGeom>
        </p:spPr>
      </p:pic>
    </p:spTree>
    <p:extLst>
      <p:ext uri="{BB962C8B-B14F-4D97-AF65-F5344CB8AC3E}">
        <p14:creationId xmlns:p14="http://schemas.microsoft.com/office/powerpoint/2010/main" val="394387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2265" y="319325"/>
            <a:ext cx="2022231" cy="8199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p:cNvPicPr>
            <a:picLocks noChangeArrowheads="1"/>
          </p:cNvPicPr>
          <p:nvPr/>
        </p:nvPicPr>
        <p:blipFill>
          <a:blip r:embed="rId4" cstate="print"/>
          <a:srcRect/>
          <a:stretch>
            <a:fillRect/>
          </a:stretch>
        </p:blipFill>
        <p:spPr bwMode="auto">
          <a:xfrm>
            <a:off x="8001000" y="5662660"/>
            <a:ext cx="938965" cy="1155567"/>
          </a:xfrm>
          <a:prstGeom prst="rect">
            <a:avLst/>
          </a:prstGeom>
          <a:noFill/>
          <a:ln w="9525">
            <a:noFill/>
            <a:miter lim="800000"/>
            <a:headEnd/>
            <a:tailEnd/>
          </a:ln>
          <a:effectLst/>
        </p:spPr>
      </p:pic>
      <p:pic>
        <p:nvPicPr>
          <p:cNvPr id="5" name="Picture 1"/>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056410" y="1981200"/>
            <a:ext cx="341407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0359" y="-533400"/>
            <a:ext cx="4717146" cy="1200329"/>
          </a:xfrm>
          <a:prstGeom prst="rect">
            <a:avLst/>
          </a:prstGeom>
        </p:spPr>
        <p:txBody>
          <a:bodyPr wrap="square">
            <a:spAutoFit/>
          </a:bodyPr>
          <a:lstStyle/>
          <a:p>
            <a:endParaRPr lang="en-GB" altLang="en-US" sz="36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endParaRPr lang="en-GB" altLang="en-US" sz="36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428445" y="1329543"/>
            <a:ext cx="4114800" cy="5201424"/>
          </a:xfrm>
          <a:prstGeom prst="rect">
            <a:avLst/>
          </a:prstGeom>
          <a:noFill/>
        </p:spPr>
        <p:txBody>
          <a:bodyPr wrap="square" rtlCol="0">
            <a:spAutoFit/>
          </a:bodyPr>
          <a:lstStyle/>
          <a:p>
            <a:endParaRPr lang="en-GB" dirty="0"/>
          </a:p>
          <a:p>
            <a:r>
              <a:rPr lang="en-GB" sz="2000" dirty="0" smtClean="0">
                <a:solidFill>
                  <a:srgbClr val="0070C0"/>
                </a:solidFill>
              </a:rPr>
              <a:t>Harmonise &amp; extend statutory protection from discrimination for wider range of people </a:t>
            </a:r>
          </a:p>
          <a:p>
            <a:endParaRPr lang="en-GB" sz="2000" dirty="0" smtClean="0">
              <a:solidFill>
                <a:srgbClr val="0070C0"/>
              </a:solidFill>
            </a:endParaRPr>
          </a:p>
          <a:p>
            <a:r>
              <a:rPr lang="en-GB" sz="2000" dirty="0" smtClean="0">
                <a:solidFill>
                  <a:srgbClr val="0070C0"/>
                </a:solidFill>
              </a:rPr>
              <a:t>Aim is to ensure equal access in:</a:t>
            </a:r>
          </a:p>
          <a:p>
            <a:endParaRPr lang="en-GB" sz="2000" dirty="0">
              <a:solidFill>
                <a:srgbClr val="0070C0"/>
              </a:solidFill>
            </a:endParaRPr>
          </a:p>
          <a:p>
            <a:pPr marL="285750" indent="-285750">
              <a:buFont typeface="Arial" panose="020B0604020202020204" pitchFamily="34" charset="0"/>
              <a:buChar char="•"/>
            </a:pPr>
            <a:r>
              <a:rPr lang="en-GB" sz="2000" b="1" u="sng" dirty="0" smtClean="0">
                <a:solidFill>
                  <a:srgbClr val="0070C0"/>
                </a:solidFill>
              </a:rPr>
              <a:t>Employment</a:t>
            </a:r>
          </a:p>
          <a:p>
            <a:pPr marL="285750" indent="-285750">
              <a:buFont typeface="Arial" panose="020B0604020202020204" pitchFamily="34" charset="0"/>
              <a:buChar char="•"/>
            </a:pPr>
            <a:r>
              <a:rPr lang="en-GB" sz="2000" b="1" u="sng" dirty="0" smtClean="0">
                <a:solidFill>
                  <a:srgbClr val="0070C0"/>
                </a:solidFill>
              </a:rPr>
              <a:t>Goods &amp; Services</a:t>
            </a:r>
          </a:p>
          <a:p>
            <a:pPr marL="285750" indent="-285750">
              <a:buFont typeface="Arial" panose="020B0604020202020204" pitchFamily="34" charset="0"/>
              <a:buChar char="•"/>
            </a:pPr>
            <a:r>
              <a:rPr lang="en-GB" sz="2000" dirty="0" smtClean="0">
                <a:solidFill>
                  <a:srgbClr val="0070C0"/>
                </a:solidFill>
              </a:rPr>
              <a:t>Education</a:t>
            </a:r>
          </a:p>
          <a:p>
            <a:pPr marL="285750" indent="-285750">
              <a:buFont typeface="Arial" panose="020B0604020202020204" pitchFamily="34" charset="0"/>
              <a:buChar char="•"/>
            </a:pPr>
            <a:r>
              <a:rPr lang="en-GB" sz="2000" dirty="0" smtClean="0">
                <a:solidFill>
                  <a:srgbClr val="0070C0"/>
                </a:solidFill>
              </a:rPr>
              <a:t>Public Functions</a:t>
            </a:r>
          </a:p>
          <a:p>
            <a:pPr marL="285750" indent="-285750">
              <a:buFont typeface="Arial" panose="020B0604020202020204" pitchFamily="34" charset="0"/>
              <a:buChar char="•"/>
            </a:pPr>
            <a:r>
              <a:rPr lang="en-GB" sz="2000" dirty="0" smtClean="0">
                <a:solidFill>
                  <a:srgbClr val="0070C0"/>
                </a:solidFill>
              </a:rPr>
              <a:t>Premises</a:t>
            </a:r>
          </a:p>
          <a:p>
            <a:pPr marL="285750" indent="-285750">
              <a:buFont typeface="Arial" panose="020B0604020202020204" pitchFamily="34" charset="0"/>
              <a:buChar char="•"/>
            </a:pPr>
            <a:r>
              <a:rPr lang="en-GB" sz="2000" dirty="0" smtClean="0">
                <a:solidFill>
                  <a:srgbClr val="0070C0"/>
                </a:solidFill>
              </a:rPr>
              <a:t>Associations</a:t>
            </a:r>
          </a:p>
          <a:p>
            <a:endParaRPr lang="en-GB" sz="2000" dirty="0">
              <a:solidFill>
                <a:srgbClr val="0070C0"/>
              </a:solidFill>
            </a:endParaRPr>
          </a:p>
          <a:p>
            <a:endParaRPr lang="en-GB" dirty="0" smtClean="0"/>
          </a:p>
          <a:p>
            <a:pPr marL="285750" indent="-285750">
              <a:buFont typeface="Arial" panose="020B0604020202020204" pitchFamily="34" charset="0"/>
              <a:buChar char="•"/>
            </a:pPr>
            <a:endParaRPr lang="en-GB" dirty="0"/>
          </a:p>
          <a:p>
            <a:endParaRPr lang="en-GB" dirty="0"/>
          </a:p>
        </p:txBody>
      </p:sp>
      <p:sp>
        <p:nvSpPr>
          <p:cNvPr id="7" name="TextBox 6"/>
          <p:cNvSpPr txBox="1"/>
          <p:nvPr/>
        </p:nvSpPr>
        <p:spPr>
          <a:xfrm>
            <a:off x="457200" y="457200"/>
            <a:ext cx="4876800" cy="1046440"/>
          </a:xfrm>
          <a:prstGeom prst="rect">
            <a:avLst/>
          </a:prstGeom>
          <a:noFill/>
        </p:spPr>
        <p:txBody>
          <a:bodyPr wrap="square" rtlCol="0">
            <a:spAutoFit/>
          </a:bodyPr>
          <a:lstStyle/>
          <a:p>
            <a:r>
              <a:rPr lang="en-GB" sz="4400" b="1" dirty="0">
                <a:solidFill>
                  <a:srgbClr val="0070C0"/>
                </a:solidFill>
              </a:rPr>
              <a:t>Equality Act 2017</a:t>
            </a:r>
          </a:p>
          <a:p>
            <a:endParaRPr lang="en-GB" dirty="0"/>
          </a:p>
        </p:txBody>
      </p:sp>
    </p:spTree>
    <p:extLst>
      <p:ext uri="{BB962C8B-B14F-4D97-AF65-F5344CB8AC3E}">
        <p14:creationId xmlns:p14="http://schemas.microsoft.com/office/powerpoint/2010/main" val="435758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b="1" u="sng" dirty="0" smtClean="0">
                <a:solidFill>
                  <a:srgbClr val="0070C0"/>
                </a:solidFill>
              </a:rPr>
              <a:t>Disability arising from discrimination</a:t>
            </a:r>
            <a:endParaRPr lang="en-GB" b="1" u="sng" dirty="0">
              <a:solidFill>
                <a:srgbClr val="0070C0"/>
              </a:solidFill>
            </a:endParaRPr>
          </a:p>
        </p:txBody>
      </p:sp>
      <p:sp>
        <p:nvSpPr>
          <p:cNvPr id="3" name="Content Placeholder 2"/>
          <p:cNvSpPr>
            <a:spLocks noGrp="1"/>
          </p:cNvSpPr>
          <p:nvPr>
            <p:ph idx="1"/>
          </p:nvPr>
        </p:nvSpPr>
        <p:spPr>
          <a:xfrm>
            <a:off x="457200" y="1600199"/>
            <a:ext cx="8229600" cy="4534589"/>
          </a:xfrm>
        </p:spPr>
        <p:txBody>
          <a:bodyPr>
            <a:normAutofit fontScale="25000" lnSpcReduction="20000"/>
          </a:bodyPr>
          <a:lstStyle/>
          <a:p>
            <a:r>
              <a:rPr lang="en-GB" sz="7200" dirty="0" smtClean="0">
                <a:latin typeface="Arial" panose="020B0604020202020204" pitchFamily="34" charset="0"/>
                <a:cs typeface="Arial" panose="020B0604020202020204" pitchFamily="34" charset="0"/>
              </a:rPr>
              <a:t>Differs from direct discrimination because of a protected characteristic – person discriminated against must show less favourable treatment compared to a person without that characteristic.  This discrimination cannot be objectively justified. </a:t>
            </a:r>
          </a:p>
          <a:p>
            <a:pPr marL="0" indent="0">
              <a:buNone/>
            </a:pPr>
            <a:endParaRPr lang="en-GB" sz="7200" dirty="0" smtClean="0">
              <a:latin typeface="Arial" panose="020B0604020202020204" pitchFamily="34" charset="0"/>
              <a:cs typeface="Arial" panose="020B0604020202020204" pitchFamily="34" charset="0"/>
            </a:endParaRPr>
          </a:p>
          <a:p>
            <a:r>
              <a:rPr lang="en-GB" sz="7200" dirty="0" smtClean="0">
                <a:latin typeface="Arial" panose="020B0604020202020204" pitchFamily="34" charset="0"/>
                <a:cs typeface="Arial" panose="020B0604020202020204" pitchFamily="34" charset="0"/>
              </a:rPr>
              <a:t>Treating </a:t>
            </a:r>
            <a:r>
              <a:rPr lang="en-GB" sz="7200" dirty="0" smtClean="0">
                <a:latin typeface="Arial" panose="020B0604020202020204" pitchFamily="34" charset="0"/>
                <a:cs typeface="Arial" panose="020B0604020202020204" pitchFamily="34" charset="0"/>
              </a:rPr>
              <a:t>a disabled person </a:t>
            </a:r>
            <a:r>
              <a:rPr lang="en-GB" sz="7200" b="1" dirty="0" smtClean="0">
                <a:latin typeface="Arial" panose="020B0604020202020204" pitchFamily="34" charset="0"/>
                <a:cs typeface="Arial" panose="020B0604020202020204" pitchFamily="34" charset="0"/>
              </a:rPr>
              <a:t>unfavourably</a:t>
            </a:r>
            <a:r>
              <a:rPr lang="en-GB" sz="7200" dirty="0" smtClean="0">
                <a:latin typeface="Arial" panose="020B0604020202020204" pitchFamily="34" charset="0"/>
                <a:cs typeface="Arial" panose="020B0604020202020204" pitchFamily="34" charset="0"/>
              </a:rPr>
              <a:t> because of something </a:t>
            </a:r>
            <a:r>
              <a:rPr lang="en-GB" sz="7200" dirty="0" smtClean="0">
                <a:latin typeface="Arial" panose="020B0604020202020204" pitchFamily="34" charset="0"/>
                <a:cs typeface="Arial" panose="020B0604020202020204" pitchFamily="34" charset="0"/>
              </a:rPr>
              <a:t>arising in consequence of their disability.  The treatment may be able to be objectively justified.</a:t>
            </a:r>
          </a:p>
          <a:p>
            <a:pPr marL="0" indent="0">
              <a:buNone/>
            </a:pPr>
            <a:endParaRPr lang="en-GB" sz="7200" dirty="0" smtClean="0">
              <a:latin typeface="Arial" panose="020B0604020202020204" pitchFamily="34" charset="0"/>
              <a:cs typeface="Arial" panose="020B0604020202020204" pitchFamily="34" charset="0"/>
            </a:endParaRPr>
          </a:p>
          <a:p>
            <a:pPr marL="0" indent="0">
              <a:buNone/>
            </a:pPr>
            <a:endParaRPr lang="en-GB" sz="7200" dirty="0">
              <a:latin typeface="Arial" panose="020B0604020202020204" pitchFamily="34" charset="0"/>
              <a:cs typeface="Arial" panose="020B0604020202020204" pitchFamily="34" charset="0"/>
            </a:endParaRPr>
          </a:p>
          <a:p>
            <a:pPr marL="0" indent="0">
              <a:buNone/>
            </a:pPr>
            <a:r>
              <a:rPr lang="en-GB" sz="7200" dirty="0" smtClean="0">
                <a:latin typeface="Arial" panose="020B0604020202020204" pitchFamily="34" charset="0"/>
                <a:cs typeface="Arial" panose="020B0604020202020204" pitchFamily="34" charset="0"/>
              </a:rPr>
              <a:t>Examples: </a:t>
            </a:r>
          </a:p>
          <a:p>
            <a:pPr marL="0" indent="0">
              <a:buNone/>
            </a:pPr>
            <a:endParaRPr lang="en-GB" sz="7200" dirty="0">
              <a:latin typeface="Arial" panose="020B0604020202020204" pitchFamily="34" charset="0"/>
              <a:cs typeface="Arial" panose="020B0604020202020204" pitchFamily="34" charset="0"/>
            </a:endParaRPr>
          </a:p>
          <a:p>
            <a:r>
              <a:rPr lang="en-GB" sz="7200" dirty="0">
                <a:latin typeface="Arial" panose="020B0604020202020204" pitchFamily="34" charset="0"/>
                <a:cs typeface="Arial" panose="020B0604020202020204" pitchFamily="34" charset="0"/>
              </a:rPr>
              <a:t>banning a person with Tourette's syndrome from a bar area because their outbursts may offend other </a:t>
            </a:r>
            <a:r>
              <a:rPr lang="en-GB" sz="7200" dirty="0" smtClean="0">
                <a:latin typeface="Arial" panose="020B0604020202020204" pitchFamily="34" charset="0"/>
                <a:cs typeface="Arial" panose="020B0604020202020204" pitchFamily="34" charset="0"/>
              </a:rPr>
              <a:t>customers</a:t>
            </a:r>
          </a:p>
          <a:p>
            <a:pPr marL="0" indent="0">
              <a:buNone/>
            </a:pPr>
            <a:endParaRPr lang="en-GB" sz="7200" dirty="0">
              <a:latin typeface="Arial" panose="020B0604020202020204" pitchFamily="34" charset="0"/>
              <a:cs typeface="Arial" panose="020B0604020202020204" pitchFamily="34" charset="0"/>
            </a:endParaRPr>
          </a:p>
          <a:p>
            <a:r>
              <a:rPr lang="en-GB" sz="7200" dirty="0">
                <a:latin typeface="Arial" panose="020B0604020202020204" pitchFamily="34" charset="0"/>
                <a:cs typeface="Arial" panose="020B0604020202020204" pitchFamily="34" charset="0"/>
              </a:rPr>
              <a:t>providing plastic cups and plates to a person with muscular dystrophy because you think that they might break items.</a:t>
            </a:r>
          </a:p>
          <a:p>
            <a:endParaRPr lang="en-GB" sz="6000" dirty="0" smtClean="0"/>
          </a:p>
          <a:p>
            <a:pPr marL="0" indent="0">
              <a:buNone/>
            </a:pPr>
            <a:endParaRPr lang="en-GB" dirty="0">
              <a:solidFill>
                <a:srgbClr val="0070C0"/>
              </a:solidFill>
            </a:endParaRPr>
          </a:p>
        </p:txBody>
      </p:sp>
      <p:pic>
        <p:nvPicPr>
          <p:cNvPr id="4"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34789"/>
            <a:ext cx="1292969" cy="5242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rrowheads="1"/>
          </p:cNvPicPr>
          <p:nvPr/>
        </p:nvPicPr>
        <p:blipFill>
          <a:blip r:embed="rId4" cstate="print"/>
          <a:srcRect/>
          <a:stretch>
            <a:fillRect/>
          </a:stretch>
        </p:blipFill>
        <p:spPr bwMode="auto">
          <a:xfrm>
            <a:off x="8153400" y="5867400"/>
            <a:ext cx="786565" cy="950827"/>
          </a:xfrm>
          <a:prstGeom prst="rect">
            <a:avLst/>
          </a:prstGeom>
          <a:noFill/>
          <a:ln w="9525">
            <a:noFill/>
            <a:miter lim="800000"/>
            <a:headEnd/>
            <a:tailEnd/>
          </a:ln>
          <a:effectLst/>
        </p:spPr>
      </p:pic>
    </p:spTree>
    <p:extLst>
      <p:ext uri="{BB962C8B-B14F-4D97-AF65-F5344CB8AC3E}">
        <p14:creationId xmlns:p14="http://schemas.microsoft.com/office/powerpoint/2010/main" val="1450594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smtClean="0"/>
              <a:t>Examples of things</a:t>
            </a:r>
            <a:br>
              <a:rPr lang="en-GB" u="sng" dirty="0" smtClean="0"/>
            </a:br>
            <a:r>
              <a:rPr lang="en-GB" u="sng" dirty="0" smtClean="0"/>
              <a:t>connected to a disability:</a:t>
            </a:r>
            <a:br>
              <a:rPr lang="en-GB" u="sng" dirty="0" smtClean="0"/>
            </a:br>
            <a:endParaRPr lang="en-GB" u="sng" dirty="0"/>
          </a:p>
        </p:txBody>
      </p:sp>
      <p:sp>
        <p:nvSpPr>
          <p:cNvPr id="3" name="Content Placeholder 2"/>
          <p:cNvSpPr>
            <a:spLocks noGrp="1"/>
          </p:cNvSpPr>
          <p:nvPr>
            <p:ph idx="1"/>
          </p:nvPr>
        </p:nvSpPr>
        <p:spPr/>
        <p:txBody>
          <a:bodyPr>
            <a:normAutofit fontScale="77500" lnSpcReduction="20000"/>
          </a:bodyPr>
          <a:lstStyle/>
          <a:p>
            <a:r>
              <a:rPr lang="en-GB" dirty="0"/>
              <a:t>the need for regular toilet breaks</a:t>
            </a:r>
          </a:p>
          <a:p>
            <a:r>
              <a:rPr lang="en-GB" dirty="0"/>
              <a:t>the need to take time-off work</a:t>
            </a:r>
          </a:p>
          <a:p>
            <a:r>
              <a:rPr lang="en-GB" dirty="0"/>
              <a:t>long-term sickness absence</a:t>
            </a:r>
          </a:p>
          <a:p>
            <a:r>
              <a:rPr lang="en-GB" dirty="0"/>
              <a:t>restricted diet</a:t>
            </a:r>
          </a:p>
          <a:p>
            <a:r>
              <a:rPr lang="en-GB" dirty="0"/>
              <a:t>need for an assistance dog</a:t>
            </a:r>
          </a:p>
          <a:p>
            <a:r>
              <a:rPr lang="en-GB" dirty="0"/>
              <a:t>behavioural issues</a:t>
            </a:r>
          </a:p>
          <a:p>
            <a:r>
              <a:rPr lang="en-GB" dirty="0"/>
              <a:t>speech or movement difficulties</a:t>
            </a:r>
          </a:p>
          <a:p>
            <a:r>
              <a:rPr lang="en-GB" dirty="0"/>
              <a:t>difficulties reading and writing or understanding certain things</a:t>
            </a:r>
          </a:p>
          <a:p>
            <a:r>
              <a:rPr lang="en-GB" dirty="0"/>
              <a:t>the need for specialist computer equipment</a:t>
            </a:r>
          </a:p>
          <a:p>
            <a:r>
              <a:rPr lang="en-GB" dirty="0"/>
              <a:t>the need for a quiet working environment</a:t>
            </a:r>
          </a:p>
          <a:p>
            <a:r>
              <a:rPr lang="en-GB" dirty="0"/>
              <a:t>the need to use a wheelchair or other special equipment.</a:t>
            </a:r>
          </a:p>
          <a:p>
            <a:endParaRPr lang="en-GB" dirty="0"/>
          </a:p>
        </p:txBody>
      </p:sp>
      <p:pic>
        <p:nvPicPr>
          <p:cNvPr id="4"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74638"/>
            <a:ext cx="1292969" cy="524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272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chemeClr val="tx2">
                    <a:lumMod val="60000"/>
                    <a:lumOff val="40000"/>
                  </a:schemeClr>
                </a:solidFill>
              </a:rPr>
              <a:t>Reasonable Adjustments Financial Support</a:t>
            </a:r>
            <a:endParaRPr lang="en-GB" sz="3600" b="1" dirty="0">
              <a:solidFill>
                <a:schemeClr val="tx2">
                  <a:lumMod val="60000"/>
                  <a:lumOff val="40000"/>
                </a:schemeClr>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Employment</a:t>
            </a:r>
          </a:p>
          <a:p>
            <a:r>
              <a:rPr lang="en-GB" dirty="0" smtClean="0"/>
              <a:t>Disabled Persons (Employment) Scheme 1999</a:t>
            </a:r>
          </a:p>
          <a:p>
            <a:r>
              <a:rPr lang="en-GB" dirty="0" smtClean="0"/>
              <a:t>Up to £10,000 per applicant</a:t>
            </a:r>
          </a:p>
          <a:p>
            <a:pPr marL="0" indent="0">
              <a:buNone/>
            </a:pPr>
            <a:endParaRPr lang="en-GB" dirty="0" smtClean="0"/>
          </a:p>
          <a:p>
            <a:pPr marL="0" indent="0">
              <a:buNone/>
            </a:pPr>
            <a:r>
              <a:rPr lang="en-GB" dirty="0" smtClean="0"/>
              <a:t>Services/Premises/Business</a:t>
            </a:r>
          </a:p>
          <a:p>
            <a:r>
              <a:rPr lang="en-GB" dirty="0" smtClean="0"/>
              <a:t>Business Improvement Scheme - consultancy</a:t>
            </a:r>
          </a:p>
          <a:p>
            <a:r>
              <a:rPr lang="en-GB" dirty="0" smtClean="0"/>
              <a:t>Government review to identify if scheme to support private sector to make reasonable adjustments can be offered</a:t>
            </a:r>
            <a:endParaRPr lang="en-GB" dirty="0"/>
          </a:p>
        </p:txBody>
      </p:sp>
      <p:pic>
        <p:nvPicPr>
          <p:cNvPr id="4"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5818684"/>
            <a:ext cx="1516673" cy="61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192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altLang="en-US"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Gender Reassignment</a:t>
            </a:r>
            <a:endParaRPr lang="en-GB"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097622" y="1600200"/>
            <a:ext cx="4589177" cy="4525963"/>
          </a:xfrm>
        </p:spPr>
        <p:txBody>
          <a:bodyPr/>
          <a:lstStyle/>
          <a:p>
            <a:pPr>
              <a:lnSpc>
                <a:spcPct val="80000"/>
              </a:lnSpc>
              <a:buFontTx/>
              <a:buNone/>
            </a:pP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Provides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protection for </a:t>
            </a: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trans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people – someone who proposes to, starts or has completed a process, or part of a process, to change his or her sex.</a:t>
            </a:r>
          </a:p>
          <a:p>
            <a:pPr>
              <a:lnSpc>
                <a:spcPct val="80000"/>
              </a:lnSpc>
              <a:buFontTx/>
              <a:buNone/>
            </a:pPr>
            <a:endPar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80000"/>
              </a:lnSpc>
              <a:buFontTx/>
              <a:buNone/>
            </a:pP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An individual does not have to be under medical supervision to be protected.</a:t>
            </a:r>
          </a:p>
          <a:p>
            <a:pPr marL="0" indent="0">
              <a:buNone/>
            </a:pPr>
            <a:endParaRPr lang="en-GB" dirty="0" smtClean="0"/>
          </a:p>
          <a:p>
            <a:pPr marL="0" indent="0">
              <a:buNone/>
            </a:pPr>
            <a:endParaRPr lang="en-GB" sz="1100" dirty="0"/>
          </a:p>
        </p:txBody>
      </p:sp>
      <p:pic>
        <p:nvPicPr>
          <p:cNvPr id="4"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830473"/>
            <a:ext cx="2022231" cy="8199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rrowheads="1"/>
          </p:cNvPicPr>
          <p:nvPr/>
        </p:nvPicPr>
        <p:blipFill>
          <a:blip r:embed="rId4" cstate="print"/>
          <a:srcRect/>
          <a:stretch>
            <a:fillRect/>
          </a:stretch>
        </p:blipFill>
        <p:spPr bwMode="auto">
          <a:xfrm>
            <a:off x="8001000" y="5662660"/>
            <a:ext cx="938965" cy="1155567"/>
          </a:xfrm>
          <a:prstGeom prst="rect">
            <a:avLst/>
          </a:prstGeom>
          <a:noFill/>
          <a:ln w="9525">
            <a:noFill/>
            <a:miter lim="800000"/>
            <a:headEnd/>
            <a:tailEnd/>
          </a:ln>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600200"/>
            <a:ext cx="4097623" cy="3276600"/>
          </a:xfrm>
          <a:prstGeom prst="rect">
            <a:avLst/>
          </a:prstGeom>
        </p:spPr>
      </p:pic>
    </p:spTree>
    <p:extLst>
      <p:ext uri="{BB962C8B-B14F-4D97-AF65-F5344CB8AC3E}">
        <p14:creationId xmlns:p14="http://schemas.microsoft.com/office/powerpoint/2010/main" val="15458222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altLang="en-US"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Gender Reassignment</a:t>
            </a:r>
            <a:endParaRPr lang="en-GB"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097622" y="1600200"/>
            <a:ext cx="4589177" cy="4525963"/>
          </a:xfrm>
        </p:spPr>
        <p:txBody>
          <a:bodyPr/>
          <a:lstStyle/>
          <a:p>
            <a:pPr>
              <a:lnSpc>
                <a:spcPct val="80000"/>
              </a:lnSpc>
              <a:buFontTx/>
              <a:buNone/>
            </a:pP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endParaRPr lang="en-GB" dirty="0" smtClean="0"/>
          </a:p>
          <a:p>
            <a:pPr>
              <a:buFont typeface="Wingdings" panose="05000000000000000000" pitchFamily="2" charset="2"/>
              <a:buChar char="§"/>
            </a:pPr>
            <a:r>
              <a:rPr lang="en-GB" sz="1400" dirty="0" smtClean="0"/>
              <a:t>Respect the individuals right to be identified as the sex they have chosen</a:t>
            </a:r>
          </a:p>
          <a:p>
            <a:pPr>
              <a:buFont typeface="Wingdings" panose="05000000000000000000" pitchFamily="2" charset="2"/>
              <a:buChar char="§"/>
            </a:pPr>
            <a:endParaRPr lang="en-GB" sz="1400" dirty="0" smtClean="0"/>
          </a:p>
          <a:p>
            <a:pPr>
              <a:buFont typeface="Wingdings" panose="05000000000000000000" pitchFamily="2" charset="2"/>
              <a:buChar char="§"/>
            </a:pPr>
            <a:r>
              <a:rPr lang="en-GB" sz="1400" dirty="0" smtClean="0"/>
              <a:t>Use the appropriate pronoun to the sex they identify with</a:t>
            </a:r>
          </a:p>
          <a:p>
            <a:pPr>
              <a:buFont typeface="Wingdings" panose="05000000000000000000" pitchFamily="2" charset="2"/>
              <a:buChar char="§"/>
            </a:pPr>
            <a:endParaRPr lang="en-GB" sz="1400" dirty="0" smtClean="0"/>
          </a:p>
          <a:p>
            <a:pPr>
              <a:buFont typeface="Wingdings" panose="05000000000000000000" pitchFamily="2" charset="2"/>
              <a:buChar char="§"/>
            </a:pPr>
            <a:r>
              <a:rPr lang="en-GB" sz="1400" dirty="0" smtClean="0"/>
              <a:t>Don’t ask for evidence of the sex they are </a:t>
            </a:r>
          </a:p>
          <a:p>
            <a:pPr>
              <a:buFont typeface="Wingdings" panose="05000000000000000000" pitchFamily="2" charset="2"/>
              <a:buChar char="§"/>
            </a:pPr>
            <a:endParaRPr lang="en-GB" sz="1400" dirty="0" smtClean="0"/>
          </a:p>
          <a:p>
            <a:pPr>
              <a:buFont typeface="Wingdings" panose="05000000000000000000" pitchFamily="2" charset="2"/>
              <a:buChar char="§"/>
            </a:pPr>
            <a:r>
              <a:rPr lang="en-GB" sz="1400" dirty="0" smtClean="0"/>
              <a:t>Allow individual to use the toilets of the sex they have chosen</a:t>
            </a:r>
          </a:p>
          <a:p>
            <a:pPr>
              <a:buFont typeface="Wingdings" panose="05000000000000000000" pitchFamily="2" charset="2"/>
              <a:buChar char="§"/>
            </a:pPr>
            <a:endParaRPr lang="en-GB" sz="1400" dirty="0" smtClean="0"/>
          </a:p>
          <a:p>
            <a:pPr>
              <a:buFont typeface="Wingdings" panose="05000000000000000000" pitchFamily="2" charset="2"/>
              <a:buChar char="§"/>
            </a:pPr>
            <a:r>
              <a:rPr lang="en-GB" sz="1400" dirty="0" smtClean="0"/>
              <a:t>Think about gender neutral toilets if this is an option</a:t>
            </a:r>
          </a:p>
          <a:p>
            <a:pPr>
              <a:buFont typeface="Wingdings" panose="05000000000000000000" pitchFamily="2" charset="2"/>
              <a:buChar char="§"/>
            </a:pPr>
            <a:endParaRPr lang="en-GB" sz="1400" dirty="0" smtClean="0"/>
          </a:p>
          <a:p>
            <a:pPr>
              <a:buFont typeface="Wingdings" panose="05000000000000000000" pitchFamily="2" charset="2"/>
              <a:buChar char="§"/>
            </a:pPr>
            <a:r>
              <a:rPr lang="en-GB" sz="1400" dirty="0" smtClean="0"/>
              <a:t>Don’t direct a trans person to the disabled toilet – being trans </a:t>
            </a:r>
            <a:r>
              <a:rPr lang="en-GB" sz="1400" dirty="0" smtClean="0"/>
              <a:t>is </a:t>
            </a:r>
            <a:r>
              <a:rPr lang="en-GB" sz="1400" dirty="0" smtClean="0"/>
              <a:t>not a disability</a:t>
            </a:r>
          </a:p>
          <a:p>
            <a:pPr>
              <a:buFontTx/>
              <a:buChar char="-"/>
            </a:pPr>
            <a:endParaRPr lang="en-GB" sz="1100" dirty="0"/>
          </a:p>
        </p:txBody>
      </p:sp>
      <p:pic>
        <p:nvPicPr>
          <p:cNvPr id="4"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830473"/>
            <a:ext cx="2022231" cy="8199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rrowheads="1"/>
          </p:cNvPicPr>
          <p:nvPr/>
        </p:nvPicPr>
        <p:blipFill>
          <a:blip r:embed="rId4" cstate="print"/>
          <a:srcRect/>
          <a:stretch>
            <a:fillRect/>
          </a:stretch>
        </p:blipFill>
        <p:spPr bwMode="auto">
          <a:xfrm>
            <a:off x="8001000" y="5662660"/>
            <a:ext cx="938965" cy="1155567"/>
          </a:xfrm>
          <a:prstGeom prst="rect">
            <a:avLst/>
          </a:prstGeom>
          <a:noFill/>
          <a:ln w="9525">
            <a:noFill/>
            <a:miter lim="800000"/>
            <a:headEnd/>
            <a:tailEnd/>
          </a:ln>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600200"/>
            <a:ext cx="4097623" cy="3276600"/>
          </a:xfrm>
          <a:prstGeom prst="rect">
            <a:avLst/>
          </a:prstGeom>
        </p:spPr>
      </p:pic>
    </p:spTree>
    <p:extLst>
      <p:ext uri="{BB962C8B-B14F-4D97-AF65-F5344CB8AC3E}">
        <p14:creationId xmlns:p14="http://schemas.microsoft.com/office/powerpoint/2010/main" val="1639245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altLang="en-US"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Sexual Orientation </a:t>
            </a:r>
            <a:endParaRPr lang="en-GB"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2514600"/>
            <a:ext cx="3124200" cy="3611563"/>
          </a:xfrm>
        </p:spPr>
        <p:txBody>
          <a:bodyPr/>
          <a:lstStyle/>
          <a:p>
            <a:pPr>
              <a:lnSpc>
                <a:spcPct val="80000"/>
              </a:lnSpc>
              <a:buFontTx/>
              <a:buNone/>
            </a:pPr>
            <a:r>
              <a:rPr lang="en-GB" altLang="en-US" sz="2400" dirty="0" smtClean="0">
                <a:latin typeface="Verdana" panose="020B0604030504040204" pitchFamily="34" charset="0"/>
                <a:ea typeface="Verdana" panose="020B0604030504040204" pitchFamily="34" charset="0"/>
                <a:cs typeface="Verdana" panose="020B0604030504040204" pitchFamily="34" charset="0"/>
              </a:rPr>
              <a:t>	</a:t>
            </a: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Protects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bisexual, gay, lesbian and </a:t>
            </a:r>
          </a:p>
          <a:p>
            <a:pPr>
              <a:lnSpc>
                <a:spcPct val="80000"/>
              </a:lnSpc>
              <a:buFontTx/>
              <a:buNone/>
            </a:pP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heterosexual people from discrimination.</a:t>
            </a:r>
          </a:p>
          <a:p>
            <a:pPr marL="0" indent="0">
              <a:buNone/>
            </a:pPr>
            <a:endParaRPr lang="en-GB" dirty="0"/>
          </a:p>
        </p:txBody>
      </p:sp>
      <p:pic>
        <p:nvPicPr>
          <p:cNvPr id="4"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830473"/>
            <a:ext cx="2022231" cy="8199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rrowheads="1"/>
          </p:cNvPicPr>
          <p:nvPr/>
        </p:nvPicPr>
        <p:blipFill>
          <a:blip r:embed="rId4" cstate="print"/>
          <a:srcRect/>
          <a:stretch>
            <a:fillRect/>
          </a:stretch>
        </p:blipFill>
        <p:spPr bwMode="auto">
          <a:xfrm>
            <a:off x="8001000" y="5662660"/>
            <a:ext cx="938965" cy="1155567"/>
          </a:xfrm>
          <a:prstGeom prst="rect">
            <a:avLst/>
          </a:prstGeom>
          <a:noFill/>
          <a:ln w="9525">
            <a:noFill/>
            <a:miter lim="800000"/>
            <a:headEnd/>
            <a:tailEnd/>
          </a:ln>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8145" y="2286000"/>
            <a:ext cx="4064000" cy="2286000"/>
          </a:xfrm>
          <a:prstGeom prst="rect">
            <a:avLst/>
          </a:prstGeom>
        </p:spPr>
      </p:pic>
    </p:spTree>
    <p:extLst>
      <p:ext uri="{BB962C8B-B14F-4D97-AF65-F5344CB8AC3E}">
        <p14:creationId xmlns:p14="http://schemas.microsoft.com/office/powerpoint/2010/main" val="1726558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solidFill>
                  <a:schemeClr val="tx2">
                    <a:lumMod val="60000"/>
                    <a:lumOff val="40000"/>
                  </a:schemeClr>
                </a:solidFill>
              </a:rPr>
              <a:t>Bull v </a:t>
            </a:r>
            <a:r>
              <a:rPr lang="en-GB" u="sng" dirty="0" err="1" smtClean="0">
                <a:solidFill>
                  <a:schemeClr val="tx2">
                    <a:lumMod val="60000"/>
                    <a:lumOff val="40000"/>
                  </a:schemeClr>
                </a:solidFill>
              </a:rPr>
              <a:t>Preddy</a:t>
            </a:r>
            <a:r>
              <a:rPr lang="en-GB" u="sng" dirty="0" smtClean="0">
                <a:solidFill>
                  <a:schemeClr val="tx2">
                    <a:lumMod val="60000"/>
                    <a:lumOff val="40000"/>
                  </a:schemeClr>
                </a:solidFill>
              </a:rPr>
              <a:t> </a:t>
            </a:r>
            <a:endParaRPr lang="en-GB" u="sng" dirty="0">
              <a:solidFill>
                <a:schemeClr val="tx2">
                  <a:lumMod val="60000"/>
                  <a:lumOff val="40000"/>
                </a:schemeClr>
              </a:solidFill>
            </a:endParaRPr>
          </a:p>
        </p:txBody>
      </p:sp>
      <p:sp>
        <p:nvSpPr>
          <p:cNvPr id="3" name="Content Placeholder 2"/>
          <p:cNvSpPr>
            <a:spLocks noGrp="1"/>
          </p:cNvSpPr>
          <p:nvPr>
            <p:ph idx="1"/>
          </p:nvPr>
        </p:nvSpPr>
        <p:spPr>
          <a:xfrm>
            <a:off x="457200" y="1600200"/>
            <a:ext cx="8229600" cy="5029200"/>
          </a:xfrm>
        </p:spPr>
        <p:txBody>
          <a:bodyPr>
            <a:normAutofit fontScale="55000" lnSpcReduction="20000"/>
          </a:bodyPr>
          <a:lstStyle/>
          <a:p>
            <a:r>
              <a:rPr lang="en-GB" dirty="0" smtClean="0"/>
              <a:t>Mr &amp; Mrs Bull, Christian hotel owners</a:t>
            </a:r>
          </a:p>
          <a:p>
            <a:pPr marL="0" indent="0">
              <a:buNone/>
            </a:pPr>
            <a:endParaRPr lang="en-GB" dirty="0" smtClean="0"/>
          </a:p>
          <a:p>
            <a:r>
              <a:rPr lang="en-GB" dirty="0" smtClean="0"/>
              <a:t>Mr </a:t>
            </a:r>
            <a:r>
              <a:rPr lang="en-GB" dirty="0" err="1" smtClean="0"/>
              <a:t>Preddy</a:t>
            </a:r>
            <a:r>
              <a:rPr lang="en-GB" dirty="0" smtClean="0"/>
              <a:t> &amp; Mr Hall, civil partners</a:t>
            </a:r>
          </a:p>
          <a:p>
            <a:pPr marL="0" indent="0">
              <a:buNone/>
            </a:pPr>
            <a:endParaRPr lang="en-GB" dirty="0" smtClean="0"/>
          </a:p>
          <a:p>
            <a:r>
              <a:rPr lang="en-GB" dirty="0" smtClean="0"/>
              <a:t>Refused to honour booking of double room as such rooms reserved for heterosexual married couples only</a:t>
            </a:r>
          </a:p>
          <a:p>
            <a:pPr marL="0" indent="0">
              <a:buNone/>
            </a:pPr>
            <a:endParaRPr lang="en-GB" dirty="0" smtClean="0"/>
          </a:p>
          <a:p>
            <a:r>
              <a:rPr lang="en-GB" dirty="0" smtClean="0"/>
              <a:t>Court said </a:t>
            </a:r>
            <a:r>
              <a:rPr lang="en-GB" dirty="0" err="1" smtClean="0"/>
              <a:t>Preddy</a:t>
            </a:r>
            <a:r>
              <a:rPr lang="en-GB" dirty="0" smtClean="0"/>
              <a:t> &amp; Hall directly discriminated against on the grounds of their sexual orientation</a:t>
            </a:r>
          </a:p>
          <a:p>
            <a:pPr marL="0" indent="0">
              <a:buNone/>
            </a:pPr>
            <a:endParaRPr lang="en-GB" dirty="0" smtClean="0"/>
          </a:p>
          <a:p>
            <a:r>
              <a:rPr lang="en-GB" dirty="0" smtClean="0"/>
              <a:t>Bulls argued right to manifest religious belief (human right)</a:t>
            </a:r>
          </a:p>
          <a:p>
            <a:pPr marL="0" indent="0">
              <a:buNone/>
            </a:pPr>
            <a:endParaRPr lang="en-GB" dirty="0" smtClean="0"/>
          </a:p>
          <a:p>
            <a:r>
              <a:rPr lang="en-GB" dirty="0" smtClean="0"/>
              <a:t>Court stated the right to manifest religious belief could be limited where it interfered with the rights of others</a:t>
            </a:r>
          </a:p>
          <a:p>
            <a:endParaRPr lang="en-GB" dirty="0"/>
          </a:p>
          <a:p>
            <a:r>
              <a:rPr lang="en-GB" dirty="0" smtClean="0"/>
              <a:t>Decision applied in Black v Wilkinson, B&amp;B owner objected to sexual relations outside marriage;  court stated direct discrimination on grounds of sexual orientation</a:t>
            </a:r>
            <a:endParaRPr lang="en-GB" dirty="0"/>
          </a:p>
        </p:txBody>
      </p:sp>
    </p:spTree>
    <p:extLst>
      <p:ext uri="{BB962C8B-B14F-4D97-AF65-F5344CB8AC3E}">
        <p14:creationId xmlns:p14="http://schemas.microsoft.com/office/powerpoint/2010/main" val="3676665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altLang="en-US"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Marriage and Civil Partnership</a:t>
            </a:r>
            <a:endParaRPr lang="en-GB"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600201"/>
            <a:ext cx="8229600" cy="2057400"/>
          </a:xfrm>
        </p:spPr>
        <p:txBody>
          <a:bodyPr>
            <a:normAutofit/>
          </a:bodyPr>
          <a:lstStyle/>
          <a:p>
            <a:pPr>
              <a:lnSpc>
                <a:spcPct val="80000"/>
              </a:lnSpc>
              <a:buFontTx/>
              <a:buNone/>
            </a:pP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Employees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who are married or in a civil partnership are protected against discrimination.</a:t>
            </a:r>
          </a:p>
          <a:p>
            <a:pPr>
              <a:lnSpc>
                <a:spcPct val="80000"/>
              </a:lnSpc>
              <a:buFontTx/>
              <a:buNone/>
            </a:pPr>
            <a:endPar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80000"/>
              </a:lnSpc>
              <a:buFontTx/>
              <a:buNone/>
            </a:pP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Single people and couples in relationships </a:t>
            </a: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which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are not legally recognised are not protected.</a:t>
            </a:r>
          </a:p>
          <a:p>
            <a:pPr marL="0" indent="0">
              <a:buNone/>
            </a:pPr>
            <a:endParaRPr lang="en-GB" dirty="0"/>
          </a:p>
        </p:txBody>
      </p:sp>
      <p:pic>
        <p:nvPicPr>
          <p:cNvPr id="4"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830473"/>
            <a:ext cx="2022231" cy="8199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rrowheads="1"/>
          </p:cNvPicPr>
          <p:nvPr/>
        </p:nvPicPr>
        <p:blipFill>
          <a:blip r:embed="rId4" cstate="print"/>
          <a:srcRect/>
          <a:stretch>
            <a:fillRect/>
          </a:stretch>
        </p:blipFill>
        <p:spPr bwMode="auto">
          <a:xfrm>
            <a:off x="8001000" y="5662660"/>
            <a:ext cx="938965" cy="1155567"/>
          </a:xfrm>
          <a:prstGeom prst="rect">
            <a:avLst/>
          </a:prstGeom>
          <a:noFill/>
          <a:ln w="9525">
            <a:noFill/>
            <a:miter lim="800000"/>
            <a:headEnd/>
            <a:tailEnd/>
          </a:ln>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0" y="4148897"/>
            <a:ext cx="2819400" cy="1691640"/>
          </a:xfrm>
          <a:prstGeom prst="rect">
            <a:avLst/>
          </a:prstGeom>
        </p:spPr>
      </p:pic>
    </p:spTree>
    <p:extLst>
      <p:ext uri="{BB962C8B-B14F-4D97-AF65-F5344CB8AC3E}">
        <p14:creationId xmlns:p14="http://schemas.microsoft.com/office/powerpoint/2010/main" val="42847665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altLang="en-US"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Pregnancy and Maternity</a:t>
            </a:r>
            <a:endParaRPr lang="en-GB"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2209800"/>
            <a:ext cx="5070764" cy="3916363"/>
          </a:xfrm>
        </p:spPr>
        <p:txBody>
          <a:bodyPr/>
          <a:lstStyle/>
          <a:p>
            <a:pPr>
              <a:lnSpc>
                <a:spcPct val="80000"/>
              </a:lnSpc>
              <a:buFontTx/>
              <a:buNone/>
            </a:pPr>
            <a:r>
              <a:rPr lang="en-GB" altLang="en-US" sz="2400" dirty="0" smtClean="0">
                <a:latin typeface="Verdana" panose="020B0604030504040204" pitchFamily="34" charset="0"/>
                <a:ea typeface="Verdana" panose="020B0604030504040204" pitchFamily="34" charset="0"/>
                <a:cs typeface="Verdana" panose="020B0604030504040204" pitchFamily="34" charset="0"/>
              </a:rPr>
              <a:t>   </a:t>
            </a: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Women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are protected against </a:t>
            </a:r>
          </a:p>
          <a:p>
            <a:pPr>
              <a:lnSpc>
                <a:spcPct val="80000"/>
              </a:lnSpc>
              <a:buFontTx/>
              <a:buNone/>
            </a:pP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discrimination on the </a:t>
            </a: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grounds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of </a:t>
            </a: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pregnancy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and maternity during </a:t>
            </a: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the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period of their pregnancy and </a:t>
            </a: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any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maternity leave to which they </a:t>
            </a: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are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entitled.</a:t>
            </a:r>
          </a:p>
          <a:p>
            <a:pPr marL="0" indent="0">
              <a:buNone/>
            </a:pPr>
            <a:endParaRPr lang="en-GB" dirty="0"/>
          </a:p>
        </p:txBody>
      </p:sp>
      <p:pic>
        <p:nvPicPr>
          <p:cNvPr id="4"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830473"/>
            <a:ext cx="2022231" cy="8199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rrowheads="1"/>
          </p:cNvPicPr>
          <p:nvPr/>
        </p:nvPicPr>
        <p:blipFill>
          <a:blip r:embed="rId4" cstate="print"/>
          <a:srcRect/>
          <a:stretch>
            <a:fillRect/>
          </a:stretch>
        </p:blipFill>
        <p:spPr bwMode="auto">
          <a:xfrm>
            <a:off x="8001000" y="5662660"/>
            <a:ext cx="938965" cy="1155567"/>
          </a:xfrm>
          <a:prstGeom prst="rect">
            <a:avLst/>
          </a:prstGeom>
          <a:noFill/>
          <a:ln w="9525">
            <a:noFill/>
            <a:miter lim="800000"/>
            <a:headEnd/>
            <a:tailEnd/>
          </a:ln>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7964" y="2209800"/>
            <a:ext cx="3124200" cy="2279822"/>
          </a:xfrm>
          <a:prstGeom prst="rect">
            <a:avLst/>
          </a:prstGeom>
          <a:ln>
            <a:solidFill>
              <a:schemeClr val="bg1">
                <a:lumMod val="50000"/>
              </a:schemeClr>
            </a:solidFill>
          </a:ln>
        </p:spPr>
      </p:pic>
    </p:spTree>
    <p:extLst>
      <p:ext uri="{BB962C8B-B14F-4D97-AF65-F5344CB8AC3E}">
        <p14:creationId xmlns:p14="http://schemas.microsoft.com/office/powerpoint/2010/main" val="31129407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altLang="en-US"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Race</a:t>
            </a:r>
            <a:endParaRPr lang="en-GB"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3657601"/>
            <a:ext cx="8229600" cy="1828799"/>
          </a:xfrm>
        </p:spPr>
        <p:txBody>
          <a:bodyPr>
            <a:normAutofit fontScale="85000" lnSpcReduction="20000"/>
          </a:bodyPr>
          <a:lstStyle/>
          <a:p>
            <a:pPr>
              <a:lnSpc>
                <a:spcPct val="80000"/>
              </a:lnSpc>
              <a:buFontTx/>
              <a:buNone/>
            </a:pPr>
            <a:endParaRPr lang="en-GB" altLang="en-US" sz="2400" dirty="0">
              <a:latin typeface="Verdana" panose="020B0604030504040204" pitchFamily="34" charset="0"/>
              <a:ea typeface="Verdana" panose="020B0604030504040204" pitchFamily="34" charset="0"/>
              <a:cs typeface="Verdana" panose="020B0604030504040204" pitchFamily="34" charset="0"/>
            </a:endParaRPr>
          </a:p>
          <a:p>
            <a:pPr>
              <a:lnSpc>
                <a:spcPct val="80000"/>
              </a:lnSpc>
            </a:pP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People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are protected from discrimination because of their race. </a:t>
            </a:r>
          </a:p>
          <a:p>
            <a:pPr marL="0" indent="0">
              <a:lnSpc>
                <a:spcPct val="80000"/>
              </a:lnSpc>
              <a:buNone/>
            </a:pPr>
            <a:endPar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80000"/>
              </a:lnSpc>
            </a:pP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Race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includes colour, nationality, ethnic or national origin</a:t>
            </a: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t>
            </a:r>
          </a:p>
          <a:p>
            <a:pPr>
              <a:lnSpc>
                <a:spcPct val="80000"/>
              </a:lnSpc>
            </a:pPr>
            <a:endPar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80000"/>
              </a:lnSpc>
            </a:pPr>
            <a:r>
              <a:rPr lang="en-GB" sz="2400" dirty="0">
                <a:solidFill>
                  <a:schemeClr val="tx2"/>
                </a:solidFill>
              </a:rPr>
              <a:t>Howe v JD </a:t>
            </a:r>
            <a:r>
              <a:rPr lang="en-GB" sz="2400" dirty="0" smtClean="0">
                <a:solidFill>
                  <a:schemeClr val="tx2"/>
                </a:solidFill>
              </a:rPr>
              <a:t>Wetherspoon</a:t>
            </a:r>
            <a:endParaRPr lang="en-GB" altLang="en-US" sz="2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dirty="0"/>
          </a:p>
        </p:txBody>
      </p:sp>
      <p:pic>
        <p:nvPicPr>
          <p:cNvPr id="4"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830473"/>
            <a:ext cx="2022231" cy="8199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rrowheads="1"/>
          </p:cNvPicPr>
          <p:nvPr/>
        </p:nvPicPr>
        <p:blipFill>
          <a:blip r:embed="rId4" cstate="print"/>
          <a:srcRect/>
          <a:stretch>
            <a:fillRect/>
          </a:stretch>
        </p:blipFill>
        <p:spPr bwMode="auto">
          <a:xfrm>
            <a:off x="8001000" y="5662660"/>
            <a:ext cx="938965" cy="1155567"/>
          </a:xfrm>
          <a:prstGeom prst="rect">
            <a:avLst/>
          </a:prstGeom>
          <a:noFill/>
          <a:ln w="9525">
            <a:noFill/>
            <a:miter lim="800000"/>
            <a:headEnd/>
            <a:tailEnd/>
          </a:ln>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200" y="533401"/>
            <a:ext cx="6515100" cy="3124200"/>
          </a:xfrm>
          <a:prstGeom prst="rect">
            <a:avLst/>
          </a:prstGeom>
        </p:spPr>
      </p:pic>
    </p:spTree>
    <p:extLst>
      <p:ext uri="{BB962C8B-B14F-4D97-AF65-F5344CB8AC3E}">
        <p14:creationId xmlns:p14="http://schemas.microsoft.com/office/powerpoint/2010/main" val="3138216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Societal Benefits of Equality</a:t>
            </a:r>
            <a:endParaRPr lang="en-GB" dirty="0"/>
          </a:p>
        </p:txBody>
      </p:sp>
      <p:graphicFrame>
        <p:nvGraphicFramePr>
          <p:cNvPr id="4" name="Diagram 3"/>
          <p:cNvGraphicFramePr/>
          <p:nvPr>
            <p:extLst>
              <p:ext uri="{D42A27DB-BD31-4B8C-83A1-F6EECF244321}">
                <p14:modId xmlns:p14="http://schemas.microsoft.com/office/powerpoint/2010/main" val="103340199"/>
              </p:ext>
            </p:extLst>
          </p:nvPr>
        </p:nvGraphicFramePr>
        <p:xfrm>
          <a:off x="1143000" y="1429557"/>
          <a:ext cx="68580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0" y="5638800"/>
            <a:ext cx="2022231" cy="819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488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altLang="en-US"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Religion or Belief</a:t>
            </a:r>
            <a:endParaRPr lang="en-GB"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pPr>
              <a:lnSpc>
                <a:spcPct val="80000"/>
              </a:lnSpc>
            </a:pP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People are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protected from discrimination on </a:t>
            </a: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the grounds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of their religion or belief. Or if they don’t have a particular religion or belief.</a:t>
            </a:r>
          </a:p>
          <a:p>
            <a:pPr>
              <a:lnSpc>
                <a:spcPct val="80000"/>
              </a:lnSpc>
            </a:pPr>
            <a:endPar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80000"/>
              </a:lnSpc>
            </a:pP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Religion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includes any religion which has a clear structure and belief </a:t>
            </a: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system.</a:t>
            </a:r>
          </a:p>
          <a:p>
            <a:pPr>
              <a:lnSpc>
                <a:spcPct val="80000"/>
              </a:lnSpc>
            </a:pPr>
            <a:endPar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80000"/>
              </a:lnSpc>
            </a:pP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belief covers any religious or philosophical belief.</a:t>
            </a:r>
            <a:endParaRPr lang="en-GB"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7"/>
          <p:cNvPicPr>
            <a:picLocks noChangeArrowheads="1"/>
          </p:cNvPicPr>
          <p:nvPr/>
        </p:nvPicPr>
        <p:blipFill>
          <a:blip r:embed="rId3" cstate="print"/>
          <a:srcRect/>
          <a:stretch>
            <a:fillRect/>
          </a:stretch>
        </p:blipFill>
        <p:spPr bwMode="auto">
          <a:xfrm>
            <a:off x="8001000" y="5662660"/>
            <a:ext cx="938965" cy="1155567"/>
          </a:xfrm>
          <a:prstGeom prst="rect">
            <a:avLst/>
          </a:prstGeom>
          <a:noFill/>
          <a:ln w="9525">
            <a:noFill/>
            <a:miter lim="800000"/>
            <a:headEnd/>
            <a:tailEnd/>
          </a:ln>
          <a:effectLst/>
        </p:spPr>
      </p:pic>
      <p:pic>
        <p:nvPicPr>
          <p:cNvPr id="5"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830473"/>
            <a:ext cx="2022231" cy="819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5581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altLang="en-US"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Sex</a:t>
            </a:r>
            <a:endParaRPr lang="en-GB"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5181600" y="1600200"/>
            <a:ext cx="3505200" cy="4525963"/>
          </a:xfrm>
        </p:spPr>
        <p:txBody>
          <a:bodyPr/>
          <a:lstStyle/>
          <a:p>
            <a:pPr>
              <a:lnSpc>
                <a:spcPct val="80000"/>
              </a:lnSpc>
              <a:buFontTx/>
              <a:buNone/>
            </a:pPr>
            <a:r>
              <a:rPr lang="en-GB" altLang="en-US" dirty="0">
                <a:cs typeface="Arial" panose="020B0604020202020204" pitchFamily="34" charset="0"/>
              </a:rPr>
              <a:t> </a:t>
            </a:r>
            <a:r>
              <a:rPr lang="en-GB" altLang="en-US" dirty="0" smtClean="0">
                <a:cs typeface="Arial" panose="020B0604020202020204" pitchFamily="34" charset="0"/>
              </a:rPr>
              <a:t>  </a:t>
            </a: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The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Act protects both men and women from discrimination because of their sex.</a:t>
            </a:r>
          </a:p>
          <a:p>
            <a:pPr>
              <a:lnSpc>
                <a:spcPct val="80000"/>
              </a:lnSpc>
              <a:buFontTx/>
              <a:buNone/>
            </a:pPr>
            <a:endPar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80000"/>
              </a:lnSpc>
              <a:buFontTx/>
              <a:buNone/>
            </a:pP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Sex refers to the gender of an employee.</a:t>
            </a:r>
            <a:endParaRPr lang="en-GB"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830473"/>
            <a:ext cx="2022231" cy="8199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rrowheads="1"/>
          </p:cNvPicPr>
          <p:nvPr/>
        </p:nvPicPr>
        <p:blipFill>
          <a:blip r:embed="rId4" cstate="print"/>
          <a:srcRect/>
          <a:stretch>
            <a:fillRect/>
          </a:stretch>
        </p:blipFill>
        <p:spPr bwMode="auto">
          <a:xfrm>
            <a:off x="8001000" y="5662660"/>
            <a:ext cx="938965" cy="1155567"/>
          </a:xfrm>
          <a:prstGeom prst="rect">
            <a:avLst/>
          </a:prstGeom>
          <a:noFill/>
          <a:ln w="9525">
            <a:noFill/>
            <a:miter lim="800000"/>
            <a:headEnd/>
            <a:tailEnd/>
          </a:ln>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1586345"/>
            <a:ext cx="4699835" cy="3515736"/>
          </a:xfrm>
          <a:prstGeom prst="rect">
            <a:avLst/>
          </a:prstGeom>
        </p:spPr>
      </p:pic>
    </p:spTree>
    <p:extLst>
      <p:ext uri="{BB962C8B-B14F-4D97-AF65-F5344CB8AC3E}">
        <p14:creationId xmlns:p14="http://schemas.microsoft.com/office/powerpoint/2010/main" val="1428071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solidFill>
                  <a:srgbClr val="0070C0"/>
                </a:solidFill>
              </a:rPr>
              <a:t>Job Advertisements</a:t>
            </a:r>
            <a:endParaRPr lang="en-GB" b="1" dirty="0">
              <a:solidFill>
                <a:srgbClr val="0070C0"/>
              </a:solidFill>
            </a:endParaRPr>
          </a:p>
        </p:txBody>
      </p:sp>
      <p:sp>
        <p:nvSpPr>
          <p:cNvPr id="3" name="Content Placeholder 2"/>
          <p:cNvSpPr>
            <a:spLocks noGrp="1"/>
          </p:cNvSpPr>
          <p:nvPr>
            <p:ph idx="1"/>
          </p:nvPr>
        </p:nvSpPr>
        <p:spPr>
          <a:xfrm>
            <a:off x="517123" y="1864577"/>
            <a:ext cx="8229600" cy="4525963"/>
          </a:xfrm>
        </p:spPr>
        <p:txBody>
          <a:bodyPr/>
          <a:lstStyle/>
          <a:p>
            <a:r>
              <a:rPr lang="en-GB" dirty="0" smtClean="0">
                <a:solidFill>
                  <a:srgbClr val="0070C0"/>
                </a:solidFill>
              </a:rPr>
              <a:t>Care with wording that is not discriminatory</a:t>
            </a:r>
          </a:p>
          <a:p>
            <a:r>
              <a:rPr lang="en-GB" dirty="0" smtClean="0">
                <a:solidFill>
                  <a:srgbClr val="0070C0"/>
                </a:solidFill>
              </a:rPr>
              <a:t>Is there a genuine occupational requirement</a:t>
            </a:r>
          </a:p>
          <a:p>
            <a:r>
              <a:rPr lang="en-GB" dirty="0" smtClean="0">
                <a:solidFill>
                  <a:srgbClr val="0070C0"/>
                </a:solidFill>
              </a:rPr>
              <a:t>Are you taking positive action to encourage applicants from under-represented groups?</a:t>
            </a:r>
            <a:endParaRPr lang="en-GB" dirty="0">
              <a:solidFill>
                <a:srgbClr val="0070C0"/>
              </a:solidFill>
            </a:endParaRPr>
          </a:p>
        </p:txBody>
      </p:sp>
      <p:pic>
        <p:nvPicPr>
          <p:cNvPr id="4"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4427" y="274638"/>
            <a:ext cx="1516673" cy="6149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rrowheads="1"/>
          </p:cNvPicPr>
          <p:nvPr/>
        </p:nvPicPr>
        <p:blipFill>
          <a:blip r:embed="rId4" cstate="print"/>
          <a:srcRect/>
          <a:stretch>
            <a:fillRect/>
          </a:stretch>
        </p:blipFill>
        <p:spPr bwMode="auto">
          <a:xfrm>
            <a:off x="8515350" y="6125577"/>
            <a:ext cx="462746" cy="686372"/>
          </a:xfrm>
          <a:prstGeom prst="rect">
            <a:avLst/>
          </a:prstGeom>
          <a:noFill/>
          <a:ln w="9525">
            <a:noFill/>
            <a:miter lim="800000"/>
            <a:headEnd/>
            <a:tailEnd/>
          </a:ln>
          <a:effectLst/>
        </p:spPr>
      </p:pic>
      <p:pic>
        <p:nvPicPr>
          <p:cNvPr id="6" name="Picture 5"/>
          <p:cNvPicPr>
            <a:picLocks noChangeAspect="1"/>
          </p:cNvPicPr>
          <p:nvPr/>
        </p:nvPicPr>
        <p:blipFill>
          <a:blip r:embed="rId5"/>
          <a:stretch>
            <a:fillRect/>
          </a:stretch>
        </p:blipFill>
        <p:spPr>
          <a:xfrm>
            <a:off x="3444674" y="4247415"/>
            <a:ext cx="2143125" cy="2143125"/>
          </a:xfrm>
          <a:prstGeom prst="rect">
            <a:avLst/>
          </a:prstGeom>
        </p:spPr>
      </p:pic>
    </p:spTree>
    <p:extLst>
      <p:ext uri="{BB962C8B-B14F-4D97-AF65-F5344CB8AC3E}">
        <p14:creationId xmlns:p14="http://schemas.microsoft.com/office/powerpoint/2010/main" val="1150030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altLang="en-US" sz="2800" b="1" dirty="0" smtClean="0">
                <a:solidFill>
                  <a:srgbClr val="00496E"/>
                </a:solidFill>
                <a:latin typeface="Verdana" panose="020B0604030504040204" pitchFamily="34" charset="0"/>
                <a:ea typeface="Verdana" panose="020B0604030504040204" pitchFamily="34" charset="0"/>
                <a:cs typeface="Verdana" panose="020B0604030504040204" pitchFamily="34" charset="0"/>
              </a:rPr>
              <a:t>Genuine </a:t>
            </a:r>
            <a:r>
              <a:rPr lang="en-GB" altLang="en-US" sz="2800" b="1" dirty="0">
                <a:solidFill>
                  <a:srgbClr val="00496E"/>
                </a:solidFill>
                <a:latin typeface="Verdana" panose="020B0604030504040204" pitchFamily="34" charset="0"/>
                <a:ea typeface="Verdana" panose="020B0604030504040204" pitchFamily="34" charset="0"/>
                <a:cs typeface="Verdana" panose="020B0604030504040204" pitchFamily="34" charset="0"/>
              </a:rPr>
              <a:t>Occupational </a:t>
            </a:r>
            <a:r>
              <a:rPr lang="en-GB" altLang="en-US" sz="2800" b="1" dirty="0" smtClean="0">
                <a:solidFill>
                  <a:srgbClr val="00496E"/>
                </a:solidFill>
                <a:latin typeface="Verdana" panose="020B0604030504040204" pitchFamily="34" charset="0"/>
                <a:ea typeface="Verdana" panose="020B0604030504040204" pitchFamily="34" charset="0"/>
                <a:cs typeface="Verdana" panose="020B0604030504040204" pitchFamily="34" charset="0"/>
              </a:rPr>
              <a:t>Requirements</a:t>
            </a:r>
            <a:br>
              <a:rPr lang="en-GB" altLang="en-US" sz="2800" b="1" dirty="0" smtClean="0">
                <a:solidFill>
                  <a:srgbClr val="00496E"/>
                </a:solidFill>
                <a:latin typeface="Verdana" panose="020B0604030504040204" pitchFamily="34" charset="0"/>
                <a:ea typeface="Verdana" panose="020B0604030504040204" pitchFamily="34" charset="0"/>
                <a:cs typeface="Verdana" panose="020B0604030504040204" pitchFamily="34" charset="0"/>
              </a:rPr>
            </a:br>
            <a:r>
              <a:rPr lang="en-GB" altLang="en-US" sz="2800" b="1" dirty="0" smtClean="0">
                <a:solidFill>
                  <a:srgbClr val="00496E"/>
                </a:solidFill>
                <a:latin typeface="Verdana" panose="020B0604030504040204" pitchFamily="34" charset="0"/>
                <a:ea typeface="Verdana" panose="020B0604030504040204" pitchFamily="34" charset="0"/>
                <a:cs typeface="Verdana" panose="020B0604030504040204" pitchFamily="34" charset="0"/>
              </a:rPr>
              <a:t>- job advertisements</a:t>
            </a:r>
            <a:endParaRPr lang="en-GB" sz="28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600201"/>
            <a:ext cx="8229600" cy="3505200"/>
          </a:xfrm>
        </p:spPr>
        <p:txBody>
          <a:bodyPr>
            <a:normAutofit fontScale="85000" lnSpcReduction="10000"/>
          </a:bodyPr>
          <a:lstStyle/>
          <a:p>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Must be:</a:t>
            </a:r>
          </a:p>
          <a:p>
            <a:endParaRPr lang="en-GB" altLang="en-US" sz="2400" u="sng"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Crucial to the post;</a:t>
            </a:r>
          </a:p>
          <a:p>
            <a:endPar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Relating to the nature of the job not the culture of</a:t>
            </a:r>
          </a:p>
          <a:p>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the organisation;</a:t>
            </a:r>
          </a:p>
          <a:p>
            <a:endPar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You have a real business need and what you are proposing is appropriate, reasonable, necessary and fair (“Proportionate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means of achieving a </a:t>
            </a: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legitimate aim</a:t>
            </a: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t>
            </a:r>
            <a:endPar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endParaRPr lang="en-GB" dirty="0"/>
          </a:p>
        </p:txBody>
      </p:sp>
      <p:pic>
        <p:nvPicPr>
          <p:cNvPr id="4"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830473"/>
            <a:ext cx="2022231" cy="8199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rrowheads="1"/>
          </p:cNvPicPr>
          <p:nvPr/>
        </p:nvPicPr>
        <p:blipFill>
          <a:blip r:embed="rId4" cstate="print"/>
          <a:srcRect/>
          <a:stretch>
            <a:fillRect/>
          </a:stretch>
        </p:blipFill>
        <p:spPr bwMode="auto">
          <a:xfrm>
            <a:off x="8001000" y="5662660"/>
            <a:ext cx="938965" cy="1155567"/>
          </a:xfrm>
          <a:prstGeom prst="rect">
            <a:avLst/>
          </a:prstGeom>
          <a:noFill/>
          <a:ln w="9525">
            <a:noFill/>
            <a:miter lim="800000"/>
            <a:headEnd/>
            <a:tailEnd/>
          </a:ln>
          <a:effectLst/>
        </p:spPr>
      </p:pic>
    </p:spTree>
    <p:extLst>
      <p:ext uri="{BB962C8B-B14F-4D97-AF65-F5344CB8AC3E}">
        <p14:creationId xmlns:p14="http://schemas.microsoft.com/office/powerpoint/2010/main" val="30340162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solidFill>
                  <a:srgbClr val="0070C0"/>
                </a:solidFill>
              </a:rPr>
              <a:t>Interviews</a:t>
            </a:r>
            <a:endParaRPr lang="en-GB" b="1" dirty="0">
              <a:solidFill>
                <a:srgbClr val="0070C0"/>
              </a:solidFill>
            </a:endParaRPr>
          </a:p>
        </p:txBody>
      </p:sp>
      <p:sp>
        <p:nvSpPr>
          <p:cNvPr id="3" name="Content Placeholder 2"/>
          <p:cNvSpPr>
            <a:spLocks noGrp="1"/>
          </p:cNvSpPr>
          <p:nvPr>
            <p:ph idx="1"/>
          </p:nvPr>
        </p:nvSpPr>
        <p:spPr/>
        <p:txBody>
          <a:bodyPr>
            <a:normAutofit fontScale="85000" lnSpcReduction="20000"/>
          </a:bodyPr>
          <a:lstStyle/>
          <a:p>
            <a:r>
              <a:rPr lang="en-GB" dirty="0" smtClean="0"/>
              <a:t>Reasonable adjustments required before interview or selection process? </a:t>
            </a:r>
          </a:p>
          <a:p>
            <a:r>
              <a:rPr lang="en-GB" dirty="0" smtClean="0">
                <a:solidFill>
                  <a:srgbClr val="0070C0"/>
                </a:solidFill>
              </a:rPr>
              <a:t>Flexibility with interview dates/times</a:t>
            </a:r>
          </a:p>
          <a:p>
            <a:r>
              <a:rPr lang="en-GB" dirty="0" smtClean="0"/>
              <a:t>Don’t ask about someone’s protected characteristics unless very clearly related to the job</a:t>
            </a:r>
          </a:p>
          <a:p>
            <a:r>
              <a:rPr lang="en-GB" dirty="0" smtClean="0">
                <a:solidFill>
                  <a:srgbClr val="0070C0"/>
                </a:solidFill>
              </a:rPr>
              <a:t>Don’t ask about health, sickness or disability records – if disabled, focus on person’s ability to do the job and what RA are needed</a:t>
            </a:r>
          </a:p>
          <a:p>
            <a:r>
              <a:rPr lang="en-GB" dirty="0" smtClean="0"/>
              <a:t>Avoid making instant and unfair judgments as soon as someone arrives – establish their skills, qualities &amp; experience</a:t>
            </a:r>
          </a:p>
          <a:p>
            <a:r>
              <a:rPr lang="en-GB" dirty="0" smtClean="0"/>
              <a:t>Keep </a:t>
            </a:r>
            <a:r>
              <a:rPr lang="en-GB" dirty="0" smtClean="0"/>
              <a:t>record of interview and notes for 12 months</a:t>
            </a:r>
            <a:endParaRPr lang="en-GB" dirty="0"/>
          </a:p>
        </p:txBody>
      </p:sp>
      <p:pic>
        <p:nvPicPr>
          <p:cNvPr id="4"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4427" y="274638"/>
            <a:ext cx="1516673" cy="6149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rrowheads="1"/>
          </p:cNvPicPr>
          <p:nvPr/>
        </p:nvPicPr>
        <p:blipFill>
          <a:blip r:embed="rId4" cstate="print"/>
          <a:srcRect/>
          <a:stretch>
            <a:fillRect/>
          </a:stretch>
        </p:blipFill>
        <p:spPr bwMode="auto">
          <a:xfrm>
            <a:off x="8515350" y="6125577"/>
            <a:ext cx="462746" cy="686372"/>
          </a:xfrm>
          <a:prstGeom prst="rect">
            <a:avLst/>
          </a:prstGeom>
          <a:noFill/>
          <a:ln w="9525">
            <a:noFill/>
            <a:miter lim="800000"/>
            <a:headEnd/>
            <a:tailEnd/>
          </a:ln>
          <a:effectLst/>
        </p:spPr>
      </p:pic>
    </p:spTree>
    <p:extLst>
      <p:ext uri="{BB962C8B-B14F-4D97-AF65-F5344CB8AC3E}">
        <p14:creationId xmlns:p14="http://schemas.microsoft.com/office/powerpoint/2010/main" val="401945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solidFill>
                  <a:srgbClr val="0070C0"/>
                </a:solidFill>
              </a:rPr>
              <a:t>Questions to avoid in interviews</a:t>
            </a:r>
            <a:endParaRPr lang="en-GB" b="1"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r>
              <a:rPr lang="en-GB" dirty="0" smtClean="0"/>
              <a:t>Are you married?</a:t>
            </a:r>
          </a:p>
          <a:p>
            <a:r>
              <a:rPr lang="en-GB" dirty="0" smtClean="0">
                <a:solidFill>
                  <a:srgbClr val="0070C0"/>
                </a:solidFill>
              </a:rPr>
              <a:t>How old are you? What is your date of birth?</a:t>
            </a:r>
          </a:p>
          <a:p>
            <a:r>
              <a:rPr lang="en-GB" dirty="0" smtClean="0"/>
              <a:t>How many children do you have? </a:t>
            </a:r>
          </a:p>
          <a:p>
            <a:r>
              <a:rPr lang="en-GB" dirty="0" smtClean="0">
                <a:solidFill>
                  <a:srgbClr val="0070C0"/>
                </a:solidFill>
              </a:rPr>
              <a:t>What does your husband do? What does he think of you applying for this role?</a:t>
            </a:r>
          </a:p>
          <a:p>
            <a:r>
              <a:rPr lang="en-GB" dirty="0" smtClean="0"/>
              <a:t>How do you feel about managing a team of younger people?</a:t>
            </a:r>
          </a:p>
          <a:p>
            <a:r>
              <a:rPr lang="en-GB" dirty="0" smtClean="0">
                <a:solidFill>
                  <a:srgbClr val="0070C0"/>
                </a:solidFill>
              </a:rPr>
              <a:t>What church do you go to? </a:t>
            </a:r>
          </a:p>
          <a:p>
            <a:r>
              <a:rPr lang="en-GB" dirty="0" smtClean="0"/>
              <a:t>When do you plan to retire?</a:t>
            </a:r>
          </a:p>
          <a:p>
            <a:r>
              <a:rPr lang="en-GB" dirty="0" smtClean="0">
                <a:solidFill>
                  <a:srgbClr val="0070C0"/>
                </a:solidFill>
              </a:rPr>
              <a:t>Which political party do you belong to? </a:t>
            </a:r>
          </a:p>
          <a:p>
            <a:endParaRPr lang="en-GB" dirty="0"/>
          </a:p>
        </p:txBody>
      </p:sp>
      <p:pic>
        <p:nvPicPr>
          <p:cNvPr id="4"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6082" y="92076"/>
            <a:ext cx="1309163" cy="5308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rrowheads="1"/>
          </p:cNvPicPr>
          <p:nvPr/>
        </p:nvPicPr>
        <p:blipFill>
          <a:blip r:embed="rId4" cstate="print"/>
          <a:srcRect/>
          <a:stretch>
            <a:fillRect/>
          </a:stretch>
        </p:blipFill>
        <p:spPr bwMode="auto">
          <a:xfrm>
            <a:off x="8515350" y="6125577"/>
            <a:ext cx="462746" cy="686372"/>
          </a:xfrm>
          <a:prstGeom prst="rect">
            <a:avLst/>
          </a:prstGeom>
          <a:noFill/>
          <a:ln w="9525">
            <a:noFill/>
            <a:miter lim="800000"/>
            <a:headEnd/>
            <a:tailEnd/>
          </a:ln>
          <a:effectLst/>
        </p:spPr>
      </p:pic>
    </p:spTree>
    <p:extLst>
      <p:ext uri="{BB962C8B-B14F-4D97-AF65-F5344CB8AC3E}">
        <p14:creationId xmlns:p14="http://schemas.microsoft.com/office/powerpoint/2010/main" val="13989138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214" y="188334"/>
            <a:ext cx="7886700" cy="994172"/>
          </a:xfrm>
        </p:spPr>
        <p:txBody>
          <a:bodyPr/>
          <a:lstStyle/>
          <a:p>
            <a:pPr algn="l"/>
            <a:r>
              <a:rPr lang="en-GB" b="1" u="sng" dirty="0" smtClean="0">
                <a:solidFill>
                  <a:schemeClr val="accent1">
                    <a:lumMod val="75000"/>
                  </a:schemeClr>
                </a:solidFill>
              </a:rPr>
              <a:t>Liability</a:t>
            </a:r>
            <a:endParaRPr lang="en-GB" b="1" u="sng" dirty="0">
              <a:solidFill>
                <a:schemeClr val="accent1">
                  <a:lumMod val="75000"/>
                </a:schemeClr>
              </a:solidFill>
            </a:endParaRPr>
          </a:p>
        </p:txBody>
      </p:sp>
      <p:sp>
        <p:nvSpPr>
          <p:cNvPr id="3" name="Content Placeholder 2"/>
          <p:cNvSpPr>
            <a:spLocks noGrp="1"/>
          </p:cNvSpPr>
          <p:nvPr>
            <p:ph idx="1"/>
          </p:nvPr>
        </p:nvSpPr>
        <p:spPr>
          <a:xfrm>
            <a:off x="371475" y="1447800"/>
            <a:ext cx="8143875" cy="4677777"/>
          </a:xfrm>
        </p:spPr>
        <p:txBody>
          <a:bodyPr>
            <a:normAutofit fontScale="92500" lnSpcReduction="20000"/>
          </a:bodyPr>
          <a:lstStyle/>
          <a:p>
            <a:r>
              <a:rPr lang="en-GB" b="1" u="sng" dirty="0" smtClean="0">
                <a:solidFill>
                  <a:schemeClr val="accent1">
                    <a:lumMod val="75000"/>
                  </a:schemeClr>
                </a:solidFill>
              </a:rPr>
              <a:t>Personal</a:t>
            </a:r>
            <a:r>
              <a:rPr lang="en-GB" dirty="0" smtClean="0">
                <a:solidFill>
                  <a:schemeClr val="accent1">
                    <a:lumMod val="75000"/>
                  </a:schemeClr>
                </a:solidFill>
              </a:rPr>
              <a:t> employee liability for the discriminator/harasser/victimiser</a:t>
            </a:r>
          </a:p>
          <a:p>
            <a:pPr marL="0" indent="0">
              <a:buNone/>
            </a:pPr>
            <a:endParaRPr lang="en-GB" dirty="0" smtClean="0">
              <a:solidFill>
                <a:schemeClr val="accent1">
                  <a:lumMod val="75000"/>
                </a:schemeClr>
              </a:solidFill>
            </a:endParaRPr>
          </a:p>
          <a:p>
            <a:r>
              <a:rPr lang="en-GB" dirty="0">
                <a:solidFill>
                  <a:schemeClr val="accent1">
                    <a:lumMod val="75000"/>
                  </a:schemeClr>
                </a:solidFill>
              </a:rPr>
              <a:t>V</a:t>
            </a:r>
            <a:r>
              <a:rPr lang="en-GB" dirty="0" smtClean="0">
                <a:solidFill>
                  <a:schemeClr val="accent1">
                    <a:lumMod val="75000"/>
                  </a:schemeClr>
                </a:solidFill>
              </a:rPr>
              <a:t>icarious liability for employer for acts </a:t>
            </a:r>
            <a:r>
              <a:rPr lang="en-GB" b="1" dirty="0" smtClean="0">
                <a:solidFill>
                  <a:schemeClr val="accent1">
                    <a:lumMod val="75000"/>
                  </a:schemeClr>
                </a:solidFill>
              </a:rPr>
              <a:t>“in the course of employment</a:t>
            </a:r>
            <a:r>
              <a:rPr lang="en-GB" b="1" u="sng" dirty="0" smtClean="0">
                <a:solidFill>
                  <a:schemeClr val="accent1">
                    <a:lumMod val="75000"/>
                  </a:schemeClr>
                </a:solidFill>
              </a:rPr>
              <a:t>”</a:t>
            </a:r>
            <a:r>
              <a:rPr lang="en-GB" u="sng" dirty="0" smtClean="0">
                <a:solidFill>
                  <a:schemeClr val="accent1">
                    <a:lumMod val="75000"/>
                  </a:schemeClr>
                </a:solidFill>
              </a:rPr>
              <a:t> unless </a:t>
            </a:r>
            <a:r>
              <a:rPr lang="en-GB" dirty="0" smtClean="0">
                <a:solidFill>
                  <a:schemeClr val="accent1">
                    <a:lumMod val="75000"/>
                  </a:schemeClr>
                </a:solidFill>
              </a:rPr>
              <a:t>defence that all reasonable steps taken can be shown</a:t>
            </a:r>
          </a:p>
          <a:p>
            <a:pPr marL="0" indent="0">
              <a:buNone/>
            </a:pPr>
            <a:endParaRPr lang="en-GB" dirty="0" smtClean="0">
              <a:solidFill>
                <a:schemeClr val="accent1">
                  <a:lumMod val="75000"/>
                </a:schemeClr>
              </a:solidFill>
            </a:endParaRPr>
          </a:p>
          <a:p>
            <a:r>
              <a:rPr lang="en-GB" dirty="0" smtClean="0">
                <a:solidFill>
                  <a:schemeClr val="accent1">
                    <a:lumMod val="75000"/>
                  </a:schemeClr>
                </a:solidFill>
              </a:rPr>
              <a:t>Criminal liability for false or misleading statements (£5k)</a:t>
            </a:r>
            <a:endParaRPr lang="en-GB" dirty="0">
              <a:solidFill>
                <a:schemeClr val="accent1">
                  <a:lumMod val="75000"/>
                </a:schemeClr>
              </a:solidFill>
            </a:endParaRPr>
          </a:p>
          <a:p>
            <a:pPr marL="0" indent="0">
              <a:buNone/>
            </a:pPr>
            <a:endParaRPr lang="en-GB" dirty="0">
              <a:solidFill>
                <a:schemeClr val="accent1">
                  <a:lumMod val="75000"/>
                </a:schemeClr>
              </a:solidFill>
            </a:endParaRPr>
          </a:p>
          <a:p>
            <a:r>
              <a:rPr lang="en-GB" dirty="0" smtClean="0">
                <a:solidFill>
                  <a:schemeClr val="accent1">
                    <a:lumMod val="75000"/>
                  </a:schemeClr>
                </a:solidFill>
              </a:rPr>
              <a:t>Reputational and/or financial risks</a:t>
            </a:r>
            <a:endParaRPr lang="en-GB" dirty="0">
              <a:solidFill>
                <a:schemeClr val="accent1">
                  <a:lumMod val="75000"/>
                </a:schemeClr>
              </a:solidFill>
            </a:endParaRPr>
          </a:p>
        </p:txBody>
      </p:sp>
      <p:pic>
        <p:nvPicPr>
          <p:cNvPr id="4"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6652" y="93467"/>
            <a:ext cx="1516673" cy="6149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rrowheads="1"/>
          </p:cNvPicPr>
          <p:nvPr/>
        </p:nvPicPr>
        <p:blipFill>
          <a:blip r:embed="rId4" cstate="print"/>
          <a:srcRect/>
          <a:stretch>
            <a:fillRect/>
          </a:stretch>
        </p:blipFill>
        <p:spPr bwMode="auto">
          <a:xfrm>
            <a:off x="8515350" y="6125577"/>
            <a:ext cx="462746" cy="686372"/>
          </a:xfrm>
          <a:prstGeom prst="rect">
            <a:avLst/>
          </a:prstGeom>
          <a:noFill/>
          <a:ln w="9525">
            <a:noFill/>
            <a:miter lim="800000"/>
            <a:headEnd/>
            <a:tailEnd/>
          </a:ln>
          <a:effectLst/>
        </p:spPr>
      </p:pic>
      <p:pic>
        <p:nvPicPr>
          <p:cNvPr id="7" name="Picture 6"/>
          <p:cNvPicPr>
            <a:picLocks noChangeAspect="1"/>
          </p:cNvPicPr>
          <p:nvPr/>
        </p:nvPicPr>
        <p:blipFill>
          <a:blip r:embed="rId5"/>
          <a:stretch>
            <a:fillRect/>
          </a:stretch>
        </p:blipFill>
        <p:spPr>
          <a:xfrm>
            <a:off x="7145376" y="3786688"/>
            <a:ext cx="1369974" cy="1935360"/>
          </a:xfrm>
          <a:prstGeom prst="rect">
            <a:avLst/>
          </a:prstGeom>
        </p:spPr>
      </p:pic>
    </p:spTree>
    <p:extLst>
      <p:ext uri="{BB962C8B-B14F-4D97-AF65-F5344CB8AC3E}">
        <p14:creationId xmlns:p14="http://schemas.microsoft.com/office/powerpoint/2010/main" val="41429010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u="sng" dirty="0" smtClean="0"/>
              <a:t>EASS statistics</a:t>
            </a:r>
            <a:endParaRPr lang="en-GB" sz="2400" u="sng" dirty="0"/>
          </a:p>
        </p:txBody>
      </p:sp>
      <p:sp>
        <p:nvSpPr>
          <p:cNvPr id="3" name="Content Placeholder 2"/>
          <p:cNvSpPr>
            <a:spLocks noGrp="1"/>
          </p:cNvSpPr>
          <p:nvPr>
            <p:ph idx="1"/>
          </p:nvPr>
        </p:nvSpPr>
        <p:spPr/>
        <p:txBody>
          <a:bodyPr>
            <a:normAutofit fontScale="85000" lnSpcReduction="20000"/>
          </a:bodyPr>
          <a:lstStyle/>
          <a:p>
            <a:pPr marL="0" indent="0">
              <a:buNone/>
            </a:pPr>
            <a:r>
              <a:rPr lang="en-GB" b="1" u="sng" dirty="0" smtClean="0"/>
              <a:t>Equality &amp; Advisory Support Service 2017</a:t>
            </a:r>
          </a:p>
          <a:p>
            <a:pPr marL="0" indent="0">
              <a:buNone/>
            </a:pPr>
            <a:r>
              <a:rPr lang="en-GB" dirty="0" smtClean="0"/>
              <a:t>96% - cases resolved informally</a:t>
            </a:r>
          </a:p>
          <a:p>
            <a:pPr marL="0" indent="0">
              <a:buNone/>
            </a:pPr>
            <a:r>
              <a:rPr lang="en-GB" dirty="0" smtClean="0"/>
              <a:t>3% - EASS direct intervention</a:t>
            </a:r>
          </a:p>
          <a:p>
            <a:pPr marL="0" indent="0">
              <a:buNone/>
            </a:pPr>
            <a:r>
              <a:rPr lang="en-GB" dirty="0" smtClean="0"/>
              <a:t>1% - formal resolution</a:t>
            </a:r>
          </a:p>
          <a:p>
            <a:pPr marL="0" indent="0">
              <a:buNone/>
            </a:pPr>
            <a:endParaRPr lang="en-GB" dirty="0"/>
          </a:p>
          <a:p>
            <a:pPr marL="0" indent="0">
              <a:buNone/>
            </a:pPr>
            <a:r>
              <a:rPr lang="en-GB" b="1" u="sng" dirty="0" smtClean="0"/>
              <a:t>Highlands &amp; Islands Jan – Aug 2018</a:t>
            </a:r>
          </a:p>
          <a:p>
            <a:pPr marL="0" indent="0">
              <a:buNone/>
            </a:pPr>
            <a:r>
              <a:rPr lang="en-GB" dirty="0" smtClean="0"/>
              <a:t>Disability – 87.5%</a:t>
            </a:r>
          </a:p>
          <a:p>
            <a:pPr marL="0" indent="0">
              <a:buNone/>
            </a:pPr>
            <a:r>
              <a:rPr lang="en-GB" dirty="0" smtClean="0"/>
              <a:t>Gender – 7.5%</a:t>
            </a:r>
          </a:p>
          <a:p>
            <a:pPr marL="0" indent="0">
              <a:buNone/>
            </a:pPr>
            <a:r>
              <a:rPr lang="en-GB" dirty="0" smtClean="0"/>
              <a:t>Pregnancy &amp; Maternity – 2.5%</a:t>
            </a:r>
          </a:p>
          <a:p>
            <a:pPr marL="0" indent="0">
              <a:buNone/>
            </a:pPr>
            <a:r>
              <a:rPr lang="en-GB" dirty="0" smtClean="0"/>
              <a:t>Race – 2.5%</a:t>
            </a:r>
            <a:endParaRPr lang="en-GB" dirty="0"/>
          </a:p>
          <a:p>
            <a:pPr marL="0" indent="0">
              <a:buNone/>
            </a:pPr>
            <a:endParaRPr lang="en-GB" dirty="0"/>
          </a:p>
        </p:txBody>
      </p:sp>
      <p:graphicFrame>
        <p:nvGraphicFramePr>
          <p:cNvPr id="7" name="Chart 6"/>
          <p:cNvGraphicFramePr/>
          <p:nvPr>
            <p:extLst>
              <p:ext uri="{D42A27DB-BD31-4B8C-83A1-F6EECF244321}">
                <p14:modId xmlns:p14="http://schemas.microsoft.com/office/powerpoint/2010/main" val="1047403519"/>
              </p:ext>
            </p:extLst>
          </p:nvPr>
        </p:nvGraphicFramePr>
        <p:xfrm>
          <a:off x="4674647" y="2151325"/>
          <a:ext cx="4493795" cy="4332261"/>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274638"/>
            <a:ext cx="964415" cy="3910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p:cNvPicPr>
            <a:picLocks noChangeArrowheads="1"/>
          </p:cNvPicPr>
          <p:nvPr/>
        </p:nvPicPr>
        <p:blipFill>
          <a:blip r:embed="rId5" cstate="print"/>
          <a:srcRect/>
          <a:stretch>
            <a:fillRect/>
          </a:stretch>
        </p:blipFill>
        <p:spPr bwMode="auto">
          <a:xfrm>
            <a:off x="180379" y="6075663"/>
            <a:ext cx="553641" cy="644216"/>
          </a:xfrm>
          <a:prstGeom prst="rect">
            <a:avLst/>
          </a:prstGeom>
          <a:noFill/>
          <a:ln w="9525">
            <a:noFill/>
            <a:miter lim="800000"/>
            <a:headEnd/>
            <a:tailEnd/>
          </a:ln>
          <a:effectLst/>
        </p:spPr>
      </p:pic>
    </p:spTree>
    <p:extLst>
      <p:ext uri="{BB962C8B-B14F-4D97-AF65-F5344CB8AC3E}">
        <p14:creationId xmlns:p14="http://schemas.microsoft.com/office/powerpoint/2010/main" val="20853678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solidFill>
                  <a:srgbClr val="0070C0"/>
                </a:solidFill>
              </a:rPr>
              <a:t>Next steps</a:t>
            </a:r>
            <a:endParaRPr lang="en-GB" b="1" dirty="0">
              <a:solidFill>
                <a:srgbClr val="0070C0"/>
              </a:solidFill>
            </a:endParaRPr>
          </a:p>
        </p:txBody>
      </p:sp>
      <p:sp>
        <p:nvSpPr>
          <p:cNvPr id="3" name="Content Placeholder 2"/>
          <p:cNvSpPr>
            <a:spLocks noGrp="1"/>
          </p:cNvSpPr>
          <p:nvPr>
            <p:ph idx="1"/>
          </p:nvPr>
        </p:nvSpPr>
        <p:spPr/>
        <p:txBody>
          <a:bodyPr>
            <a:normAutofit fontScale="77500" lnSpcReduction="20000"/>
          </a:bodyPr>
          <a:lstStyle/>
          <a:p>
            <a:r>
              <a:rPr lang="en-GB" dirty="0" smtClean="0"/>
              <a:t>Train </a:t>
            </a:r>
            <a:r>
              <a:rPr lang="en-GB" dirty="0" smtClean="0"/>
              <a:t>you, employees </a:t>
            </a:r>
            <a:r>
              <a:rPr lang="en-GB" dirty="0" smtClean="0"/>
              <a:t>and </a:t>
            </a:r>
            <a:r>
              <a:rPr lang="en-GB" dirty="0" smtClean="0"/>
              <a:t>contractors in </a:t>
            </a:r>
            <a:r>
              <a:rPr lang="en-GB" dirty="0"/>
              <a:t>e</a:t>
            </a:r>
            <a:r>
              <a:rPr lang="en-GB" dirty="0" smtClean="0"/>
              <a:t>quality </a:t>
            </a:r>
            <a:r>
              <a:rPr lang="en-GB" dirty="0" smtClean="0"/>
              <a:t>issues</a:t>
            </a:r>
          </a:p>
          <a:p>
            <a:r>
              <a:rPr lang="en-GB" dirty="0" smtClean="0"/>
              <a:t>Review </a:t>
            </a:r>
            <a:r>
              <a:rPr lang="en-GB" dirty="0" smtClean="0"/>
              <a:t>policies/practices, written or not</a:t>
            </a:r>
          </a:p>
          <a:p>
            <a:r>
              <a:rPr lang="en-GB" dirty="0" smtClean="0"/>
              <a:t>Review website &amp; advertisements; check wording; think about inclusive pictures</a:t>
            </a:r>
            <a:endParaRPr lang="en-GB" dirty="0" smtClean="0"/>
          </a:p>
          <a:p>
            <a:r>
              <a:rPr lang="en-GB" dirty="0" smtClean="0"/>
              <a:t>Consider having an equality policy</a:t>
            </a:r>
          </a:p>
          <a:p>
            <a:r>
              <a:rPr lang="en-GB" dirty="0" smtClean="0"/>
              <a:t>Review your accessibility for disability and make your customers aware</a:t>
            </a:r>
          </a:p>
          <a:p>
            <a:r>
              <a:rPr lang="en-GB" dirty="0"/>
              <a:t>Consider reasonable adjustments carefully – take </a:t>
            </a:r>
            <a:r>
              <a:rPr lang="en-GB" dirty="0" smtClean="0"/>
              <a:t>advice</a:t>
            </a:r>
            <a:endParaRPr lang="en-GB" dirty="0" smtClean="0"/>
          </a:p>
          <a:p>
            <a:r>
              <a:rPr lang="en-GB" dirty="0" smtClean="0"/>
              <a:t>Be sensitive </a:t>
            </a:r>
            <a:r>
              <a:rPr lang="en-GB" dirty="0" smtClean="0"/>
              <a:t>to </a:t>
            </a:r>
            <a:r>
              <a:rPr lang="en-GB" dirty="0" smtClean="0"/>
              <a:t>needs; ask/listen</a:t>
            </a:r>
          </a:p>
          <a:p>
            <a:r>
              <a:rPr lang="en-GB" dirty="0" smtClean="0"/>
              <a:t>Make sure complaints are dealt with; manage poor </a:t>
            </a:r>
            <a:r>
              <a:rPr lang="en-GB" dirty="0" smtClean="0"/>
              <a:t>behaviours</a:t>
            </a:r>
            <a:endParaRPr lang="en-GB" dirty="0" smtClean="0"/>
          </a:p>
        </p:txBody>
      </p:sp>
      <p:pic>
        <p:nvPicPr>
          <p:cNvPr id="4"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4427" y="274638"/>
            <a:ext cx="1516673" cy="6149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rrowheads="1"/>
          </p:cNvPicPr>
          <p:nvPr/>
        </p:nvPicPr>
        <p:blipFill>
          <a:blip r:embed="rId4" cstate="print"/>
          <a:srcRect/>
          <a:stretch>
            <a:fillRect/>
          </a:stretch>
        </p:blipFill>
        <p:spPr bwMode="auto">
          <a:xfrm>
            <a:off x="8515350" y="6125577"/>
            <a:ext cx="462746" cy="686372"/>
          </a:xfrm>
          <a:prstGeom prst="rect">
            <a:avLst/>
          </a:prstGeom>
          <a:noFill/>
          <a:ln w="9525">
            <a:noFill/>
            <a:miter lim="800000"/>
            <a:headEnd/>
            <a:tailEnd/>
          </a:ln>
          <a:effectLst/>
        </p:spPr>
      </p:pic>
    </p:spTree>
    <p:extLst>
      <p:ext uri="{BB962C8B-B14F-4D97-AF65-F5344CB8AC3E}">
        <p14:creationId xmlns:p14="http://schemas.microsoft.com/office/powerpoint/2010/main" val="38500996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Can we reverse the trend through equality? </a:t>
            </a:r>
            <a:endParaRPr lang="en-GB"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22545690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0228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u="sng" dirty="0" smtClean="0"/>
              <a:t>9 Protected Characteristics</a:t>
            </a:r>
            <a:endParaRPr lang="en-GB" b="1" u="sng" dirty="0"/>
          </a:p>
        </p:txBody>
      </p:sp>
      <p:sp>
        <p:nvSpPr>
          <p:cNvPr id="3" name="Content Placeholder 2"/>
          <p:cNvSpPr>
            <a:spLocks noGrp="1"/>
          </p:cNvSpPr>
          <p:nvPr>
            <p:ph idx="1"/>
          </p:nvPr>
        </p:nvSpPr>
        <p:spPr/>
        <p:txBody>
          <a:bodyPr>
            <a:normAutofit fontScale="92500" lnSpcReduction="20000"/>
          </a:bodyPr>
          <a:lstStyle/>
          <a:p>
            <a:pPr marL="385763" indent="-385763">
              <a:buFont typeface="+mj-lt"/>
              <a:buAutoNum type="arabicPeriod"/>
            </a:pPr>
            <a:r>
              <a:rPr lang="en-GB" dirty="0" smtClean="0"/>
              <a:t>Race (includes colour, nationality, ethnic or national origin)</a:t>
            </a:r>
            <a:endParaRPr lang="en-GB" dirty="0"/>
          </a:p>
          <a:p>
            <a:pPr marL="385763" indent="-385763">
              <a:buFont typeface="+mj-lt"/>
              <a:buAutoNum type="arabicPeriod"/>
            </a:pPr>
            <a:r>
              <a:rPr lang="en-GB" dirty="0" smtClean="0"/>
              <a:t>Sex</a:t>
            </a:r>
            <a:endParaRPr lang="en-GB" dirty="0"/>
          </a:p>
          <a:p>
            <a:pPr marL="385763" indent="-385763">
              <a:buFont typeface="+mj-lt"/>
              <a:buAutoNum type="arabicPeriod"/>
            </a:pPr>
            <a:r>
              <a:rPr lang="en-GB" dirty="0" smtClean="0"/>
              <a:t>Religion </a:t>
            </a:r>
            <a:r>
              <a:rPr lang="en-GB" dirty="0"/>
              <a:t>or </a:t>
            </a:r>
            <a:r>
              <a:rPr lang="en-GB" dirty="0" smtClean="0"/>
              <a:t>Belief (or lack of religion or belief)</a:t>
            </a:r>
          </a:p>
          <a:p>
            <a:pPr marL="385763" indent="-385763">
              <a:buFont typeface="+mj-lt"/>
              <a:buAutoNum type="arabicPeriod"/>
            </a:pPr>
            <a:r>
              <a:rPr lang="en-GB" dirty="0"/>
              <a:t>S</a:t>
            </a:r>
            <a:r>
              <a:rPr lang="en-GB" dirty="0" smtClean="0"/>
              <a:t>exual Orientation</a:t>
            </a:r>
          </a:p>
          <a:p>
            <a:pPr marL="385763" indent="-385763">
              <a:buFont typeface="+mj-lt"/>
              <a:buAutoNum type="arabicPeriod"/>
            </a:pPr>
            <a:r>
              <a:rPr lang="en-GB" dirty="0"/>
              <a:t>G</a:t>
            </a:r>
            <a:r>
              <a:rPr lang="en-GB" dirty="0" smtClean="0"/>
              <a:t>ender Reassignment</a:t>
            </a:r>
          </a:p>
          <a:p>
            <a:pPr marL="385763" indent="-385763">
              <a:buFont typeface="+mj-lt"/>
              <a:buAutoNum type="arabicPeriod"/>
            </a:pPr>
            <a:r>
              <a:rPr lang="en-GB" dirty="0" smtClean="0"/>
              <a:t>Marriage </a:t>
            </a:r>
            <a:r>
              <a:rPr lang="en-GB" dirty="0"/>
              <a:t>and </a:t>
            </a:r>
            <a:r>
              <a:rPr lang="en-GB" dirty="0" smtClean="0"/>
              <a:t>Civil </a:t>
            </a:r>
            <a:r>
              <a:rPr lang="en-GB" dirty="0"/>
              <a:t>P</a:t>
            </a:r>
            <a:r>
              <a:rPr lang="en-GB" dirty="0" smtClean="0"/>
              <a:t>artnership</a:t>
            </a:r>
          </a:p>
          <a:p>
            <a:pPr marL="385763" indent="-385763">
              <a:buFont typeface="+mj-lt"/>
              <a:buAutoNum type="arabicPeriod"/>
            </a:pPr>
            <a:r>
              <a:rPr lang="en-GB" dirty="0"/>
              <a:t>P</a:t>
            </a:r>
            <a:r>
              <a:rPr lang="en-GB" dirty="0" smtClean="0"/>
              <a:t>regnancy </a:t>
            </a:r>
            <a:r>
              <a:rPr lang="en-GB" dirty="0"/>
              <a:t>and M</a:t>
            </a:r>
            <a:r>
              <a:rPr lang="en-GB" dirty="0" smtClean="0"/>
              <a:t>aternity</a:t>
            </a:r>
          </a:p>
          <a:p>
            <a:pPr marL="385763" indent="-385763">
              <a:buFont typeface="+mj-lt"/>
              <a:buAutoNum type="arabicPeriod"/>
            </a:pPr>
            <a:r>
              <a:rPr lang="en-GB" dirty="0" smtClean="0">
                <a:solidFill>
                  <a:srgbClr val="7030A0"/>
                </a:solidFill>
              </a:rPr>
              <a:t>Age </a:t>
            </a:r>
          </a:p>
          <a:p>
            <a:pPr marL="385763" indent="-385763">
              <a:buFont typeface="+mj-lt"/>
              <a:buAutoNum type="arabicPeriod"/>
            </a:pPr>
            <a:r>
              <a:rPr lang="en-GB" dirty="0">
                <a:solidFill>
                  <a:srgbClr val="7030A0"/>
                </a:solidFill>
              </a:rPr>
              <a:t>Disability</a:t>
            </a:r>
          </a:p>
          <a:p>
            <a:pPr marL="0" indent="0">
              <a:buNone/>
            </a:pPr>
            <a:endParaRPr lang="en-GB" dirty="0"/>
          </a:p>
          <a:p>
            <a:endParaRPr lang="en-GB" dirty="0"/>
          </a:p>
        </p:txBody>
      </p:sp>
      <p:pic>
        <p:nvPicPr>
          <p:cNvPr id="4"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9788" y="182447"/>
            <a:ext cx="1429358" cy="5795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rrowheads="1"/>
          </p:cNvPicPr>
          <p:nvPr/>
        </p:nvPicPr>
        <p:blipFill>
          <a:blip r:embed="rId4" cstate="print"/>
          <a:srcRect/>
          <a:stretch>
            <a:fillRect/>
          </a:stretch>
        </p:blipFill>
        <p:spPr bwMode="auto">
          <a:xfrm>
            <a:off x="8397137" y="6126163"/>
            <a:ext cx="579326" cy="657893"/>
          </a:xfrm>
          <a:prstGeom prst="rect">
            <a:avLst/>
          </a:prstGeom>
          <a:noFill/>
          <a:ln w="9525">
            <a:noFill/>
            <a:miter lim="800000"/>
            <a:headEnd/>
            <a:tailEnd/>
          </a:ln>
          <a:effectLst/>
        </p:spPr>
      </p:pic>
      <p:pic>
        <p:nvPicPr>
          <p:cNvPr id="6"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1232" y="3509748"/>
            <a:ext cx="3200400" cy="1960699"/>
          </a:xfrm>
          <a:prstGeom prst="rect">
            <a:avLst/>
          </a:prstGeom>
        </p:spPr>
      </p:pic>
    </p:spTree>
    <p:extLst>
      <p:ext uri="{BB962C8B-B14F-4D97-AF65-F5344CB8AC3E}">
        <p14:creationId xmlns:p14="http://schemas.microsoft.com/office/powerpoint/2010/main" val="1452134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4525963"/>
          </a:xfrm>
        </p:spPr>
        <p:txBody>
          <a:bodyPr>
            <a:normAutofit/>
          </a:bodyPr>
          <a:lstStyle/>
          <a:p>
            <a:pPr marL="0" indent="0" algn="ctr">
              <a:buNone/>
            </a:pPr>
            <a:r>
              <a:rPr lang="en-GB" sz="3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Forms of Discrimination </a:t>
            </a:r>
            <a:endParaRPr lang="en-GB" sz="36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554" y="5943600"/>
            <a:ext cx="1616638" cy="6554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rrowheads="1"/>
          </p:cNvPicPr>
          <p:nvPr/>
        </p:nvPicPr>
        <p:blipFill>
          <a:blip r:embed="rId4" cstate="print"/>
          <a:srcRect/>
          <a:stretch>
            <a:fillRect/>
          </a:stretch>
        </p:blipFill>
        <p:spPr bwMode="auto">
          <a:xfrm>
            <a:off x="8001000" y="5662660"/>
            <a:ext cx="938965" cy="1155567"/>
          </a:xfrm>
          <a:prstGeom prst="rect">
            <a:avLst/>
          </a:prstGeom>
          <a:noFill/>
          <a:ln w="9525">
            <a:noFill/>
            <a:miter lim="800000"/>
            <a:headEnd/>
            <a:tailEnd/>
          </a:ln>
          <a:effec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1182100"/>
            <a:ext cx="7467600" cy="4480560"/>
          </a:xfrm>
          <a:prstGeom prst="rect">
            <a:avLst/>
          </a:prstGeom>
        </p:spPr>
      </p:pic>
    </p:spTree>
    <p:extLst>
      <p:ext uri="{BB962C8B-B14F-4D97-AF65-F5344CB8AC3E}">
        <p14:creationId xmlns:p14="http://schemas.microsoft.com/office/powerpoint/2010/main" val="2451023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altLang="en-US" sz="31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Types of Discrimination</a:t>
            </a:r>
            <a:r>
              <a:rPr lang="en-GB" altLang="en-US" dirty="0"/>
              <a:t/>
            </a:r>
            <a:br>
              <a:rPr lang="en-GB" altLang="en-US" dirty="0"/>
            </a:br>
            <a:endParaRPr lang="en-GB" dirty="0"/>
          </a:p>
        </p:txBody>
      </p:sp>
      <p:sp>
        <p:nvSpPr>
          <p:cNvPr id="3" name="Content Placeholder 2"/>
          <p:cNvSpPr>
            <a:spLocks noGrp="1"/>
          </p:cNvSpPr>
          <p:nvPr>
            <p:ph sz="half" idx="1"/>
          </p:nvPr>
        </p:nvSpPr>
        <p:spPr>
          <a:xfrm>
            <a:off x="457200" y="1219200"/>
            <a:ext cx="4038600" cy="4906963"/>
          </a:xfrm>
        </p:spPr>
        <p:txBody>
          <a:bodyPr/>
          <a:lstStyle/>
          <a:p>
            <a:pPr marL="0" indent="0" algn="ctr">
              <a:buNone/>
            </a:pPr>
            <a:r>
              <a:rPr lang="en-GB"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Direct	</a:t>
            </a:r>
          </a:p>
          <a:p>
            <a:pPr marL="0" indent="0">
              <a:buNone/>
            </a:pPr>
            <a:r>
              <a:rPr lang="en-GB" dirty="0" smtClean="0"/>
              <a:t>		</a:t>
            </a:r>
            <a:endParaRPr lang="en-GB" dirty="0"/>
          </a:p>
        </p:txBody>
      </p:sp>
      <p:sp>
        <p:nvSpPr>
          <p:cNvPr id="4" name="Content Placeholder 3"/>
          <p:cNvSpPr>
            <a:spLocks noGrp="1"/>
          </p:cNvSpPr>
          <p:nvPr>
            <p:ph sz="half" idx="2"/>
          </p:nvPr>
        </p:nvSpPr>
        <p:spPr>
          <a:xfrm>
            <a:off x="4648200" y="1219200"/>
            <a:ext cx="4038600" cy="4906963"/>
          </a:xfrm>
        </p:spPr>
        <p:txBody>
          <a:bodyPr>
            <a:normAutofit/>
          </a:bodyPr>
          <a:lstStyle/>
          <a:p>
            <a:pPr marL="0" indent="0" algn="ctr">
              <a:buNone/>
            </a:pPr>
            <a:r>
              <a:rPr lang="en-GB"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Indirect</a:t>
            </a:r>
          </a:p>
          <a:p>
            <a:pPr marL="0" indent="0">
              <a:buNone/>
            </a:pPr>
            <a:endParaRPr lang="en-GB"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830473"/>
            <a:ext cx="2022231" cy="8199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p:cNvPicPr>
            <a:picLocks noChangeArrowheads="1"/>
          </p:cNvPicPr>
          <p:nvPr/>
        </p:nvPicPr>
        <p:blipFill>
          <a:blip r:embed="rId4" cstate="print"/>
          <a:srcRect/>
          <a:stretch>
            <a:fillRect/>
          </a:stretch>
        </p:blipFill>
        <p:spPr bwMode="auto">
          <a:xfrm>
            <a:off x="8001000" y="5662660"/>
            <a:ext cx="938965" cy="1155567"/>
          </a:xfrm>
          <a:prstGeom prst="rect">
            <a:avLst/>
          </a:prstGeom>
          <a:noFill/>
          <a:ln w="9525">
            <a:noFill/>
            <a:miter lim="800000"/>
            <a:headEnd/>
            <a:tailEnd/>
          </a:ln>
          <a:effectLst/>
        </p:spPr>
      </p:pic>
      <p:grpSp>
        <p:nvGrpSpPr>
          <p:cNvPr id="7" name="Group 114"/>
          <p:cNvGrpSpPr>
            <a:grpSpLocks/>
          </p:cNvGrpSpPr>
          <p:nvPr/>
        </p:nvGrpSpPr>
        <p:grpSpPr bwMode="auto">
          <a:xfrm>
            <a:off x="4855334" y="1845469"/>
            <a:ext cx="3679066" cy="3460751"/>
            <a:chOff x="923916" y="1434287"/>
            <a:chExt cx="3460750" cy="3460750"/>
          </a:xfrm>
        </p:grpSpPr>
        <p:sp>
          <p:nvSpPr>
            <p:cNvPr id="8" name="Oval 44"/>
            <p:cNvSpPr>
              <a:spLocks noChangeArrowheads="1"/>
            </p:cNvSpPr>
            <p:nvPr/>
          </p:nvSpPr>
          <p:spPr bwMode="auto">
            <a:xfrm>
              <a:off x="1608129" y="2118500"/>
              <a:ext cx="2092325" cy="2092325"/>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w="9525" algn="ctr">
              <a:noFill/>
              <a:round/>
              <a:headEnd/>
              <a:tailEnd/>
            </a:ln>
            <a:scene3d>
              <a:camera prst="orthographicFront"/>
              <a:lightRig rig="threePt" dir="t"/>
            </a:scene3d>
            <a:sp3d prstMaterial="matte">
              <a:bevelT w="635000" h="127000"/>
            </a:sp3d>
          </p:spPr>
          <p:txBody>
            <a:bodyPr/>
            <a:lstStyle/>
            <a:p>
              <a:pPr>
                <a:defRPr/>
              </a:pPr>
              <a:endParaRPr lang="en-US" sz="2000"/>
            </a:p>
          </p:txBody>
        </p:sp>
        <p:grpSp>
          <p:nvGrpSpPr>
            <p:cNvPr id="9" name="Group 30"/>
            <p:cNvGrpSpPr>
              <a:grpSpLocks/>
            </p:cNvGrpSpPr>
            <p:nvPr/>
          </p:nvGrpSpPr>
          <p:grpSpPr bwMode="auto">
            <a:xfrm>
              <a:off x="923916" y="1434287"/>
              <a:ext cx="3460750" cy="3460750"/>
              <a:chOff x="-199344" y="1506765"/>
              <a:chExt cx="3998458" cy="3998458"/>
            </a:xfrm>
          </p:grpSpPr>
          <p:sp>
            <p:nvSpPr>
              <p:cNvPr id="12" name="Oval 13"/>
              <p:cNvSpPr>
                <a:spLocks noChangeArrowheads="1"/>
              </p:cNvSpPr>
              <p:nvPr/>
            </p:nvSpPr>
            <p:spPr bwMode="auto">
              <a:xfrm>
                <a:off x="-199344" y="1506765"/>
                <a:ext cx="3998458" cy="3998458"/>
              </a:xfrm>
              <a:prstGeom prst="donut">
                <a:avLst>
                  <a:gd name="adj" fmla="val 14278"/>
                </a:avLst>
              </a:prstGeom>
              <a:solidFill>
                <a:schemeClr val="accent2"/>
              </a:solidFill>
              <a:ln w="28575" algn="ctr">
                <a:noFill/>
                <a:round/>
                <a:headEnd/>
                <a:tailEnd/>
              </a:ln>
            </p:spPr>
            <p:txBody>
              <a:bodyPr wrap="none" anchor="ctr"/>
              <a:lstStyle/>
              <a:p>
                <a:pPr algn="ctr">
                  <a:defRPr/>
                </a:pPr>
                <a:endParaRPr lang="en-US" sz="1600"/>
              </a:p>
            </p:txBody>
          </p:sp>
          <p:sp>
            <p:nvSpPr>
              <p:cNvPr id="13" name="TextBox 12"/>
              <p:cNvSpPr txBox="1"/>
              <p:nvPr/>
            </p:nvSpPr>
            <p:spPr>
              <a:xfrm rot="19196446">
                <a:off x="310551" y="2231256"/>
                <a:ext cx="3301479" cy="2984171"/>
              </a:xfrm>
              <a:prstGeom prst="rect">
                <a:avLst/>
              </a:prstGeom>
              <a:noFill/>
            </p:spPr>
            <p:txBody>
              <a:bodyPr spcFirstLastPara="1" wrap="none">
                <a:prstTxWarp prst="textArchDown">
                  <a:avLst/>
                </a:prstTxWarp>
                <a:spAutoFit/>
              </a:bodyPr>
              <a:lstStyle/>
              <a:p>
                <a:pPr algn="ctr">
                  <a:defRPr/>
                </a:pPr>
                <a:endParaRPr lang="en-GB" sz="2800" dirty="0"/>
              </a:p>
            </p:txBody>
          </p:sp>
        </p:grpSp>
        <p:sp>
          <p:nvSpPr>
            <p:cNvPr id="10" name="Bent Arrow 9"/>
            <p:cNvSpPr/>
            <p:nvPr/>
          </p:nvSpPr>
          <p:spPr bwMode="auto">
            <a:xfrm>
              <a:off x="1887529" y="2631262"/>
              <a:ext cx="1684337" cy="1495425"/>
            </a:xfrm>
            <a:prstGeom prst="bentArrow">
              <a:avLst>
                <a:gd name="adj1" fmla="val 24050"/>
                <a:gd name="adj2" fmla="val 25000"/>
                <a:gd name="adj3" fmla="val 25000"/>
                <a:gd name="adj4" fmla="val 43750"/>
              </a:avLst>
            </a:prstGeom>
            <a:solidFill>
              <a:schemeClr val="bg1"/>
            </a:solidFill>
            <a:ln w="9525" cap="flat" cmpd="sng" algn="ctr">
              <a:noFill/>
              <a:prstDash val="solid"/>
              <a:round/>
              <a:headEnd type="none" w="med" len="med"/>
              <a:tailEnd type="none" w="med" len="med"/>
            </a:ln>
            <a:effectLst/>
          </p:spPr>
          <p:txBody>
            <a:bodyPr/>
            <a:lstStyle/>
            <a:p>
              <a:pPr>
                <a:defRPr/>
              </a:pPr>
              <a:endParaRPr lang="en-GB" sz="2000"/>
            </a:p>
          </p:txBody>
        </p:sp>
        <p:sp>
          <p:nvSpPr>
            <p:cNvPr id="11" name="Bent Arrow 10"/>
            <p:cNvSpPr/>
            <p:nvPr/>
          </p:nvSpPr>
          <p:spPr bwMode="auto">
            <a:xfrm rot="6852479">
              <a:off x="1700203" y="2421712"/>
              <a:ext cx="1300163" cy="1595438"/>
            </a:xfrm>
            <a:prstGeom prst="bentArrow">
              <a:avLst>
                <a:gd name="adj1" fmla="val 24050"/>
                <a:gd name="adj2" fmla="val 25000"/>
                <a:gd name="adj3" fmla="val 25000"/>
                <a:gd name="adj4" fmla="val 43750"/>
              </a:avLst>
            </a:prstGeom>
            <a:solidFill>
              <a:schemeClr val="bg1"/>
            </a:solidFill>
            <a:ln w="9525" cap="flat" cmpd="sng" algn="ctr">
              <a:noFill/>
              <a:prstDash val="solid"/>
              <a:round/>
              <a:headEnd type="none" w="med" len="med"/>
              <a:tailEnd type="none" w="med" len="med"/>
            </a:ln>
            <a:effectLst/>
          </p:spPr>
          <p:txBody>
            <a:bodyPr/>
            <a:lstStyle/>
            <a:p>
              <a:pPr>
                <a:defRPr/>
              </a:pPr>
              <a:endParaRPr lang="en-GB" sz="2000"/>
            </a:p>
          </p:txBody>
        </p:sp>
      </p:grpSp>
      <p:grpSp>
        <p:nvGrpSpPr>
          <p:cNvPr id="14" name="Group 115"/>
          <p:cNvGrpSpPr>
            <a:grpSpLocks/>
          </p:cNvGrpSpPr>
          <p:nvPr/>
        </p:nvGrpSpPr>
        <p:grpSpPr bwMode="auto">
          <a:xfrm>
            <a:off x="730299" y="1540670"/>
            <a:ext cx="3460750" cy="3765550"/>
            <a:chOff x="4873625" y="1120612"/>
            <a:chExt cx="3460750" cy="3765713"/>
          </a:xfrm>
        </p:grpSpPr>
        <p:sp>
          <p:nvSpPr>
            <p:cNvPr id="15" name="Oval 44"/>
            <p:cNvSpPr>
              <a:spLocks noChangeArrowheads="1"/>
            </p:cNvSpPr>
            <p:nvPr/>
          </p:nvSpPr>
          <p:spPr bwMode="auto">
            <a:xfrm>
              <a:off x="5557838" y="2109788"/>
              <a:ext cx="2092325" cy="2092325"/>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w="9525" algn="ctr">
              <a:noFill/>
              <a:round/>
              <a:headEnd/>
              <a:tailEnd/>
            </a:ln>
            <a:scene3d>
              <a:camera prst="orthographicFront"/>
              <a:lightRig rig="threePt" dir="t"/>
            </a:scene3d>
            <a:sp3d prstMaterial="matte">
              <a:bevelT w="635000" h="127000"/>
            </a:sp3d>
          </p:spPr>
          <p:txBody>
            <a:bodyPr/>
            <a:lstStyle/>
            <a:p>
              <a:pPr>
                <a:defRPr/>
              </a:pPr>
              <a:endParaRPr lang="en-US" sz="2000"/>
            </a:p>
          </p:txBody>
        </p:sp>
        <p:grpSp>
          <p:nvGrpSpPr>
            <p:cNvPr id="16" name="Group 50"/>
            <p:cNvGrpSpPr>
              <a:grpSpLocks/>
            </p:cNvGrpSpPr>
            <p:nvPr/>
          </p:nvGrpSpPr>
          <p:grpSpPr bwMode="auto">
            <a:xfrm>
              <a:off x="5614988" y="2500871"/>
              <a:ext cx="2279650" cy="1828800"/>
              <a:chOff x="3314700" y="3378200"/>
              <a:chExt cx="2279650" cy="1828800"/>
            </a:xfrm>
          </p:grpSpPr>
          <p:sp>
            <p:nvSpPr>
              <p:cNvPr id="21" name="Freeform 13"/>
              <p:cNvSpPr>
                <a:spLocks/>
              </p:cNvSpPr>
              <p:nvPr/>
            </p:nvSpPr>
            <p:spPr bwMode="auto">
              <a:xfrm>
                <a:off x="3609975" y="4085595"/>
                <a:ext cx="1790700" cy="904914"/>
              </a:xfrm>
              <a:custGeom>
                <a:avLst/>
                <a:gdLst/>
                <a:ahLst/>
                <a:cxnLst>
                  <a:cxn ang="0">
                    <a:pos x="1122" y="24"/>
                  </a:cxn>
                  <a:cxn ang="0">
                    <a:pos x="1114" y="0"/>
                  </a:cxn>
                  <a:cxn ang="0">
                    <a:pos x="1118" y="42"/>
                  </a:cxn>
                  <a:cxn ang="0">
                    <a:pos x="1116" y="84"/>
                  </a:cxn>
                  <a:cxn ang="0">
                    <a:pos x="1108" y="126"/>
                  </a:cxn>
                  <a:cxn ang="0">
                    <a:pos x="1096" y="166"/>
                  </a:cxn>
                  <a:cxn ang="0">
                    <a:pos x="1058" y="244"/>
                  </a:cxn>
                  <a:cxn ang="0">
                    <a:pos x="1000" y="318"/>
                  </a:cxn>
                  <a:cxn ang="0">
                    <a:pos x="928" y="384"/>
                  </a:cxn>
                  <a:cxn ang="0">
                    <a:pos x="840" y="440"/>
                  </a:cxn>
                  <a:cxn ang="0">
                    <a:pos x="742" y="484"/>
                  </a:cxn>
                  <a:cxn ang="0">
                    <a:pos x="632" y="516"/>
                  </a:cxn>
                  <a:cxn ang="0">
                    <a:pos x="578" y="524"/>
                  </a:cxn>
                  <a:cxn ang="0">
                    <a:pos x="476" y="532"/>
                  </a:cxn>
                  <a:cxn ang="0">
                    <a:pos x="378" y="524"/>
                  </a:cxn>
                  <a:cxn ang="0">
                    <a:pos x="284" y="506"/>
                  </a:cxn>
                  <a:cxn ang="0">
                    <a:pos x="200" y="474"/>
                  </a:cxn>
                  <a:cxn ang="0">
                    <a:pos x="128" y="430"/>
                  </a:cxn>
                  <a:cxn ang="0">
                    <a:pos x="66" y="378"/>
                  </a:cxn>
                  <a:cxn ang="0">
                    <a:pos x="18" y="314"/>
                  </a:cxn>
                  <a:cxn ang="0">
                    <a:pos x="0" y="280"/>
                  </a:cxn>
                  <a:cxn ang="0">
                    <a:pos x="14" y="318"/>
                  </a:cxn>
                  <a:cxn ang="0">
                    <a:pos x="34" y="356"/>
                  </a:cxn>
                  <a:cxn ang="0">
                    <a:pos x="58" y="390"/>
                  </a:cxn>
                  <a:cxn ang="0">
                    <a:pos x="84" y="422"/>
                  </a:cxn>
                  <a:cxn ang="0">
                    <a:pos x="152" y="478"/>
                  </a:cxn>
                  <a:cxn ang="0">
                    <a:pos x="232" y="520"/>
                  </a:cxn>
                  <a:cxn ang="0">
                    <a:pos x="324" y="552"/>
                  </a:cxn>
                  <a:cxn ang="0">
                    <a:pos x="424" y="568"/>
                  </a:cxn>
                  <a:cxn ang="0">
                    <a:pos x="532" y="570"/>
                  </a:cxn>
                  <a:cxn ang="0">
                    <a:pos x="644" y="554"/>
                  </a:cxn>
                  <a:cxn ang="0">
                    <a:pos x="700" y="540"/>
                  </a:cxn>
                  <a:cxn ang="0">
                    <a:pos x="806" y="502"/>
                  </a:cxn>
                  <a:cxn ang="0">
                    <a:pos x="902" y="450"/>
                  </a:cxn>
                  <a:cxn ang="0">
                    <a:pos x="982" y="386"/>
                  </a:cxn>
                  <a:cxn ang="0">
                    <a:pos x="1046" y="314"/>
                  </a:cxn>
                  <a:cxn ang="0">
                    <a:pos x="1084" y="256"/>
                  </a:cxn>
                  <a:cxn ang="0">
                    <a:pos x="1102" y="216"/>
                  </a:cxn>
                  <a:cxn ang="0">
                    <a:pos x="1116" y="174"/>
                  </a:cxn>
                  <a:cxn ang="0">
                    <a:pos x="1124" y="132"/>
                  </a:cxn>
                  <a:cxn ang="0">
                    <a:pos x="1128" y="90"/>
                  </a:cxn>
                  <a:cxn ang="0">
                    <a:pos x="1124" y="46"/>
                  </a:cxn>
                  <a:cxn ang="0">
                    <a:pos x="1122" y="24"/>
                  </a:cxn>
                </a:cxnLst>
                <a:rect l="0" t="0" r="r" b="b"/>
                <a:pathLst>
                  <a:path w="1128" h="570">
                    <a:moveTo>
                      <a:pt x="1122" y="24"/>
                    </a:moveTo>
                    <a:lnTo>
                      <a:pt x="1122" y="24"/>
                    </a:lnTo>
                    <a:lnTo>
                      <a:pt x="1114" y="0"/>
                    </a:lnTo>
                    <a:lnTo>
                      <a:pt x="1114" y="0"/>
                    </a:lnTo>
                    <a:lnTo>
                      <a:pt x="1118" y="20"/>
                    </a:lnTo>
                    <a:lnTo>
                      <a:pt x="1118" y="42"/>
                    </a:lnTo>
                    <a:lnTo>
                      <a:pt x="1118" y="62"/>
                    </a:lnTo>
                    <a:lnTo>
                      <a:pt x="1116" y="84"/>
                    </a:lnTo>
                    <a:lnTo>
                      <a:pt x="1114" y="104"/>
                    </a:lnTo>
                    <a:lnTo>
                      <a:pt x="1108" y="126"/>
                    </a:lnTo>
                    <a:lnTo>
                      <a:pt x="1104" y="146"/>
                    </a:lnTo>
                    <a:lnTo>
                      <a:pt x="1096" y="166"/>
                    </a:lnTo>
                    <a:lnTo>
                      <a:pt x="1080" y="206"/>
                    </a:lnTo>
                    <a:lnTo>
                      <a:pt x="1058" y="244"/>
                    </a:lnTo>
                    <a:lnTo>
                      <a:pt x="1030" y="282"/>
                    </a:lnTo>
                    <a:lnTo>
                      <a:pt x="1000" y="318"/>
                    </a:lnTo>
                    <a:lnTo>
                      <a:pt x="966" y="352"/>
                    </a:lnTo>
                    <a:lnTo>
                      <a:pt x="928" y="384"/>
                    </a:lnTo>
                    <a:lnTo>
                      <a:pt x="886" y="414"/>
                    </a:lnTo>
                    <a:lnTo>
                      <a:pt x="840" y="440"/>
                    </a:lnTo>
                    <a:lnTo>
                      <a:pt x="792" y="464"/>
                    </a:lnTo>
                    <a:lnTo>
                      <a:pt x="742" y="484"/>
                    </a:lnTo>
                    <a:lnTo>
                      <a:pt x="688" y="502"/>
                    </a:lnTo>
                    <a:lnTo>
                      <a:pt x="632" y="516"/>
                    </a:lnTo>
                    <a:lnTo>
                      <a:pt x="632" y="516"/>
                    </a:lnTo>
                    <a:lnTo>
                      <a:pt x="578" y="524"/>
                    </a:lnTo>
                    <a:lnTo>
                      <a:pt x="526" y="530"/>
                    </a:lnTo>
                    <a:lnTo>
                      <a:pt x="476" y="532"/>
                    </a:lnTo>
                    <a:lnTo>
                      <a:pt x="426" y="530"/>
                    </a:lnTo>
                    <a:lnTo>
                      <a:pt x="378" y="524"/>
                    </a:lnTo>
                    <a:lnTo>
                      <a:pt x="330" y="516"/>
                    </a:lnTo>
                    <a:lnTo>
                      <a:pt x="284" y="506"/>
                    </a:lnTo>
                    <a:lnTo>
                      <a:pt x="242" y="490"/>
                    </a:lnTo>
                    <a:lnTo>
                      <a:pt x="200" y="474"/>
                    </a:lnTo>
                    <a:lnTo>
                      <a:pt x="162" y="454"/>
                    </a:lnTo>
                    <a:lnTo>
                      <a:pt x="128" y="430"/>
                    </a:lnTo>
                    <a:lnTo>
                      <a:pt x="94" y="404"/>
                    </a:lnTo>
                    <a:lnTo>
                      <a:pt x="66" y="378"/>
                    </a:lnTo>
                    <a:lnTo>
                      <a:pt x="40" y="346"/>
                    </a:lnTo>
                    <a:lnTo>
                      <a:pt x="18" y="314"/>
                    </a:lnTo>
                    <a:lnTo>
                      <a:pt x="0" y="280"/>
                    </a:lnTo>
                    <a:lnTo>
                      <a:pt x="0" y="280"/>
                    </a:lnTo>
                    <a:lnTo>
                      <a:pt x="8" y="300"/>
                    </a:lnTo>
                    <a:lnTo>
                      <a:pt x="14" y="318"/>
                    </a:lnTo>
                    <a:lnTo>
                      <a:pt x="24" y="338"/>
                    </a:lnTo>
                    <a:lnTo>
                      <a:pt x="34" y="356"/>
                    </a:lnTo>
                    <a:lnTo>
                      <a:pt x="44" y="374"/>
                    </a:lnTo>
                    <a:lnTo>
                      <a:pt x="58" y="390"/>
                    </a:lnTo>
                    <a:lnTo>
                      <a:pt x="70" y="406"/>
                    </a:lnTo>
                    <a:lnTo>
                      <a:pt x="84" y="422"/>
                    </a:lnTo>
                    <a:lnTo>
                      <a:pt x="116" y="452"/>
                    </a:lnTo>
                    <a:lnTo>
                      <a:pt x="152" y="478"/>
                    </a:lnTo>
                    <a:lnTo>
                      <a:pt x="190" y="500"/>
                    </a:lnTo>
                    <a:lnTo>
                      <a:pt x="232" y="520"/>
                    </a:lnTo>
                    <a:lnTo>
                      <a:pt x="276" y="538"/>
                    </a:lnTo>
                    <a:lnTo>
                      <a:pt x="324" y="552"/>
                    </a:lnTo>
                    <a:lnTo>
                      <a:pt x="374" y="562"/>
                    </a:lnTo>
                    <a:lnTo>
                      <a:pt x="424" y="568"/>
                    </a:lnTo>
                    <a:lnTo>
                      <a:pt x="478" y="570"/>
                    </a:lnTo>
                    <a:lnTo>
                      <a:pt x="532" y="570"/>
                    </a:lnTo>
                    <a:lnTo>
                      <a:pt x="588" y="564"/>
                    </a:lnTo>
                    <a:lnTo>
                      <a:pt x="644" y="554"/>
                    </a:lnTo>
                    <a:lnTo>
                      <a:pt x="644" y="554"/>
                    </a:lnTo>
                    <a:lnTo>
                      <a:pt x="700" y="540"/>
                    </a:lnTo>
                    <a:lnTo>
                      <a:pt x="754" y="524"/>
                    </a:lnTo>
                    <a:lnTo>
                      <a:pt x="806" y="502"/>
                    </a:lnTo>
                    <a:lnTo>
                      <a:pt x="856" y="478"/>
                    </a:lnTo>
                    <a:lnTo>
                      <a:pt x="902" y="450"/>
                    </a:lnTo>
                    <a:lnTo>
                      <a:pt x="944" y="420"/>
                    </a:lnTo>
                    <a:lnTo>
                      <a:pt x="982" y="386"/>
                    </a:lnTo>
                    <a:lnTo>
                      <a:pt x="1016" y="352"/>
                    </a:lnTo>
                    <a:lnTo>
                      <a:pt x="1046" y="314"/>
                    </a:lnTo>
                    <a:lnTo>
                      <a:pt x="1072" y="276"/>
                    </a:lnTo>
                    <a:lnTo>
                      <a:pt x="1084" y="256"/>
                    </a:lnTo>
                    <a:lnTo>
                      <a:pt x="1094" y="236"/>
                    </a:lnTo>
                    <a:lnTo>
                      <a:pt x="1102" y="216"/>
                    </a:lnTo>
                    <a:lnTo>
                      <a:pt x="1110" y="196"/>
                    </a:lnTo>
                    <a:lnTo>
                      <a:pt x="1116" y="174"/>
                    </a:lnTo>
                    <a:lnTo>
                      <a:pt x="1122" y="154"/>
                    </a:lnTo>
                    <a:lnTo>
                      <a:pt x="1124" y="132"/>
                    </a:lnTo>
                    <a:lnTo>
                      <a:pt x="1126" y="110"/>
                    </a:lnTo>
                    <a:lnTo>
                      <a:pt x="1128" y="90"/>
                    </a:lnTo>
                    <a:lnTo>
                      <a:pt x="1126" y="68"/>
                    </a:lnTo>
                    <a:lnTo>
                      <a:pt x="1124" y="46"/>
                    </a:lnTo>
                    <a:lnTo>
                      <a:pt x="1122" y="24"/>
                    </a:lnTo>
                    <a:lnTo>
                      <a:pt x="1122" y="24"/>
                    </a:lnTo>
                    <a:close/>
                  </a:path>
                </a:pathLst>
              </a:custGeom>
              <a:solidFill>
                <a:schemeClr val="accent1">
                  <a:lumMod val="40000"/>
                  <a:lumOff val="60000"/>
                </a:schemeClr>
              </a:solidFill>
              <a:ln w="9525">
                <a:noFill/>
                <a:round/>
                <a:headEnd/>
                <a:tailEnd/>
              </a:ln>
            </p:spPr>
            <p:txBody>
              <a:bodyPr/>
              <a:lstStyle/>
              <a:p>
                <a:pPr algn="ctr">
                  <a:defRPr/>
                </a:pPr>
                <a:endParaRPr lang="en-GB" sz="2000"/>
              </a:p>
            </p:txBody>
          </p:sp>
          <p:sp>
            <p:nvSpPr>
              <p:cNvPr id="22" name="Freeform 14"/>
              <p:cNvSpPr>
                <a:spLocks/>
              </p:cNvSpPr>
              <p:nvPr/>
            </p:nvSpPr>
            <p:spPr bwMode="auto">
              <a:xfrm>
                <a:off x="3571875" y="3542646"/>
                <a:ext cx="1701800" cy="771558"/>
              </a:xfrm>
              <a:custGeom>
                <a:avLst/>
                <a:gdLst/>
                <a:ahLst/>
                <a:cxnLst>
                  <a:cxn ang="0">
                    <a:pos x="0" y="486"/>
                  </a:cxn>
                  <a:cxn ang="0">
                    <a:pos x="18" y="398"/>
                  </a:cxn>
                  <a:cxn ang="0">
                    <a:pos x="52" y="320"/>
                  </a:cxn>
                  <a:cxn ang="0">
                    <a:pos x="96" y="250"/>
                  </a:cxn>
                  <a:cxn ang="0">
                    <a:pos x="154" y="188"/>
                  </a:cxn>
                  <a:cxn ang="0">
                    <a:pos x="220" y="134"/>
                  </a:cxn>
                  <a:cxn ang="0">
                    <a:pos x="294" y="90"/>
                  </a:cxn>
                  <a:cxn ang="0">
                    <a:pos x="374" y="56"/>
                  </a:cxn>
                  <a:cxn ang="0">
                    <a:pos x="460" y="30"/>
                  </a:cxn>
                  <a:cxn ang="0">
                    <a:pos x="546" y="16"/>
                  </a:cxn>
                  <a:cxn ang="0">
                    <a:pos x="634" y="10"/>
                  </a:cxn>
                  <a:cxn ang="0">
                    <a:pos x="720" y="16"/>
                  </a:cxn>
                  <a:cxn ang="0">
                    <a:pos x="802" y="32"/>
                  </a:cxn>
                  <a:cxn ang="0">
                    <a:pos x="882" y="60"/>
                  </a:cxn>
                  <a:cxn ang="0">
                    <a:pos x="954" y="98"/>
                  </a:cxn>
                  <a:cxn ang="0">
                    <a:pos x="1018" y="148"/>
                  </a:cxn>
                  <a:cxn ang="0">
                    <a:pos x="1072" y="210"/>
                  </a:cxn>
                  <a:cxn ang="0">
                    <a:pos x="1050" y="178"/>
                  </a:cxn>
                  <a:cxn ang="0">
                    <a:pos x="998" y="122"/>
                  </a:cxn>
                  <a:cxn ang="0">
                    <a:pos x="936" y="76"/>
                  </a:cxn>
                  <a:cxn ang="0">
                    <a:pos x="864" y="42"/>
                  </a:cxn>
                  <a:cxn ang="0">
                    <a:pos x="784" y="18"/>
                  </a:cxn>
                  <a:cxn ang="0">
                    <a:pos x="698" y="4"/>
                  </a:cxn>
                  <a:cxn ang="0">
                    <a:pos x="610" y="0"/>
                  </a:cxn>
                  <a:cxn ang="0">
                    <a:pos x="522" y="8"/>
                  </a:cxn>
                  <a:cxn ang="0">
                    <a:pos x="434" y="26"/>
                  </a:cxn>
                  <a:cxn ang="0">
                    <a:pos x="348" y="52"/>
                  </a:cxn>
                  <a:cxn ang="0">
                    <a:pos x="266" y="92"/>
                  </a:cxn>
                  <a:cxn ang="0">
                    <a:pos x="194" y="140"/>
                  </a:cxn>
                  <a:cxn ang="0">
                    <a:pos x="128" y="198"/>
                  </a:cxn>
                  <a:cxn ang="0">
                    <a:pos x="74" y="268"/>
                  </a:cxn>
                  <a:cxn ang="0">
                    <a:pos x="34" y="348"/>
                  </a:cxn>
                  <a:cxn ang="0">
                    <a:pos x="8" y="436"/>
                  </a:cxn>
                  <a:cxn ang="0">
                    <a:pos x="0" y="486"/>
                  </a:cxn>
                </a:cxnLst>
                <a:rect l="0" t="0" r="r" b="b"/>
                <a:pathLst>
                  <a:path w="1072" h="486">
                    <a:moveTo>
                      <a:pt x="0" y="486"/>
                    </a:moveTo>
                    <a:lnTo>
                      <a:pt x="0" y="486"/>
                    </a:lnTo>
                    <a:lnTo>
                      <a:pt x="8" y="442"/>
                    </a:lnTo>
                    <a:lnTo>
                      <a:pt x="18" y="398"/>
                    </a:lnTo>
                    <a:lnTo>
                      <a:pt x="34" y="358"/>
                    </a:lnTo>
                    <a:lnTo>
                      <a:pt x="52" y="320"/>
                    </a:lnTo>
                    <a:lnTo>
                      <a:pt x="72" y="284"/>
                    </a:lnTo>
                    <a:lnTo>
                      <a:pt x="96" y="250"/>
                    </a:lnTo>
                    <a:lnTo>
                      <a:pt x="124" y="218"/>
                    </a:lnTo>
                    <a:lnTo>
                      <a:pt x="154" y="188"/>
                    </a:lnTo>
                    <a:lnTo>
                      <a:pt x="186" y="160"/>
                    </a:lnTo>
                    <a:lnTo>
                      <a:pt x="220" y="134"/>
                    </a:lnTo>
                    <a:lnTo>
                      <a:pt x="256" y="112"/>
                    </a:lnTo>
                    <a:lnTo>
                      <a:pt x="294" y="90"/>
                    </a:lnTo>
                    <a:lnTo>
                      <a:pt x="334" y="72"/>
                    </a:lnTo>
                    <a:lnTo>
                      <a:pt x="374" y="56"/>
                    </a:lnTo>
                    <a:lnTo>
                      <a:pt x="416" y="42"/>
                    </a:lnTo>
                    <a:lnTo>
                      <a:pt x="460" y="30"/>
                    </a:lnTo>
                    <a:lnTo>
                      <a:pt x="502" y="22"/>
                    </a:lnTo>
                    <a:lnTo>
                      <a:pt x="546" y="16"/>
                    </a:lnTo>
                    <a:lnTo>
                      <a:pt x="590" y="12"/>
                    </a:lnTo>
                    <a:lnTo>
                      <a:pt x="634" y="10"/>
                    </a:lnTo>
                    <a:lnTo>
                      <a:pt x="676" y="12"/>
                    </a:lnTo>
                    <a:lnTo>
                      <a:pt x="720" y="16"/>
                    </a:lnTo>
                    <a:lnTo>
                      <a:pt x="762" y="22"/>
                    </a:lnTo>
                    <a:lnTo>
                      <a:pt x="802" y="32"/>
                    </a:lnTo>
                    <a:lnTo>
                      <a:pt x="842" y="44"/>
                    </a:lnTo>
                    <a:lnTo>
                      <a:pt x="882" y="60"/>
                    </a:lnTo>
                    <a:lnTo>
                      <a:pt x="918" y="78"/>
                    </a:lnTo>
                    <a:lnTo>
                      <a:pt x="954" y="98"/>
                    </a:lnTo>
                    <a:lnTo>
                      <a:pt x="988" y="122"/>
                    </a:lnTo>
                    <a:lnTo>
                      <a:pt x="1018" y="148"/>
                    </a:lnTo>
                    <a:lnTo>
                      <a:pt x="1046" y="178"/>
                    </a:lnTo>
                    <a:lnTo>
                      <a:pt x="1072" y="210"/>
                    </a:lnTo>
                    <a:lnTo>
                      <a:pt x="1072" y="210"/>
                    </a:lnTo>
                    <a:lnTo>
                      <a:pt x="1050" y="178"/>
                    </a:lnTo>
                    <a:lnTo>
                      <a:pt x="1026" y="150"/>
                    </a:lnTo>
                    <a:lnTo>
                      <a:pt x="998" y="122"/>
                    </a:lnTo>
                    <a:lnTo>
                      <a:pt x="968" y="98"/>
                    </a:lnTo>
                    <a:lnTo>
                      <a:pt x="936" y="76"/>
                    </a:lnTo>
                    <a:lnTo>
                      <a:pt x="900" y="58"/>
                    </a:lnTo>
                    <a:lnTo>
                      <a:pt x="864" y="42"/>
                    </a:lnTo>
                    <a:lnTo>
                      <a:pt x="824" y="28"/>
                    </a:lnTo>
                    <a:lnTo>
                      <a:pt x="784" y="18"/>
                    </a:lnTo>
                    <a:lnTo>
                      <a:pt x="742" y="10"/>
                    </a:lnTo>
                    <a:lnTo>
                      <a:pt x="698" y="4"/>
                    </a:lnTo>
                    <a:lnTo>
                      <a:pt x="654" y="0"/>
                    </a:lnTo>
                    <a:lnTo>
                      <a:pt x="610" y="0"/>
                    </a:lnTo>
                    <a:lnTo>
                      <a:pt x="566" y="2"/>
                    </a:lnTo>
                    <a:lnTo>
                      <a:pt x="522" y="8"/>
                    </a:lnTo>
                    <a:lnTo>
                      <a:pt x="476" y="16"/>
                    </a:lnTo>
                    <a:lnTo>
                      <a:pt x="434" y="26"/>
                    </a:lnTo>
                    <a:lnTo>
                      <a:pt x="390" y="38"/>
                    </a:lnTo>
                    <a:lnTo>
                      <a:pt x="348" y="52"/>
                    </a:lnTo>
                    <a:lnTo>
                      <a:pt x="306" y="70"/>
                    </a:lnTo>
                    <a:lnTo>
                      <a:pt x="266" y="92"/>
                    </a:lnTo>
                    <a:lnTo>
                      <a:pt x="230" y="114"/>
                    </a:lnTo>
                    <a:lnTo>
                      <a:pt x="194" y="140"/>
                    </a:lnTo>
                    <a:lnTo>
                      <a:pt x="160" y="168"/>
                    </a:lnTo>
                    <a:lnTo>
                      <a:pt x="128" y="198"/>
                    </a:lnTo>
                    <a:lnTo>
                      <a:pt x="100" y="232"/>
                    </a:lnTo>
                    <a:lnTo>
                      <a:pt x="74" y="268"/>
                    </a:lnTo>
                    <a:lnTo>
                      <a:pt x="52" y="306"/>
                    </a:lnTo>
                    <a:lnTo>
                      <a:pt x="34" y="348"/>
                    </a:lnTo>
                    <a:lnTo>
                      <a:pt x="18" y="390"/>
                    </a:lnTo>
                    <a:lnTo>
                      <a:pt x="8" y="436"/>
                    </a:lnTo>
                    <a:lnTo>
                      <a:pt x="0" y="486"/>
                    </a:lnTo>
                    <a:lnTo>
                      <a:pt x="0" y="486"/>
                    </a:lnTo>
                    <a:close/>
                  </a:path>
                </a:pathLst>
              </a:custGeom>
              <a:solidFill>
                <a:schemeClr val="accent1">
                  <a:lumMod val="40000"/>
                  <a:lumOff val="60000"/>
                </a:schemeClr>
              </a:solidFill>
              <a:ln w="9525">
                <a:noFill/>
                <a:round/>
                <a:headEnd/>
                <a:tailEnd/>
              </a:ln>
            </p:spPr>
            <p:txBody>
              <a:bodyPr/>
              <a:lstStyle/>
              <a:p>
                <a:pPr algn="ctr">
                  <a:defRPr/>
                </a:pPr>
                <a:endParaRPr lang="en-GB" sz="2000"/>
              </a:p>
            </p:txBody>
          </p:sp>
          <p:sp>
            <p:nvSpPr>
              <p:cNvPr id="23" name="Freeform 15"/>
              <p:cNvSpPr>
                <a:spLocks/>
              </p:cNvSpPr>
              <p:nvPr/>
            </p:nvSpPr>
            <p:spPr bwMode="auto">
              <a:xfrm>
                <a:off x="3429000" y="4107821"/>
                <a:ext cx="1974850" cy="1098597"/>
              </a:xfrm>
              <a:custGeom>
                <a:avLst/>
                <a:gdLst/>
                <a:ahLst/>
                <a:cxnLst>
                  <a:cxn ang="0">
                    <a:pos x="68" y="0"/>
                  </a:cxn>
                  <a:cxn ang="0">
                    <a:pos x="46" y="54"/>
                  </a:cxn>
                  <a:cxn ang="0">
                    <a:pos x="30" y="104"/>
                  </a:cxn>
                  <a:cxn ang="0">
                    <a:pos x="22" y="154"/>
                  </a:cxn>
                  <a:cxn ang="0">
                    <a:pos x="18" y="204"/>
                  </a:cxn>
                  <a:cxn ang="0">
                    <a:pos x="20" y="250"/>
                  </a:cxn>
                  <a:cxn ang="0">
                    <a:pos x="26" y="296"/>
                  </a:cxn>
                  <a:cxn ang="0">
                    <a:pos x="40" y="338"/>
                  </a:cxn>
                  <a:cxn ang="0">
                    <a:pos x="56" y="380"/>
                  </a:cxn>
                  <a:cxn ang="0">
                    <a:pos x="78" y="418"/>
                  </a:cxn>
                  <a:cxn ang="0">
                    <a:pos x="104" y="454"/>
                  </a:cxn>
                  <a:cxn ang="0">
                    <a:pos x="168" y="520"/>
                  </a:cxn>
                  <a:cxn ang="0">
                    <a:pos x="246" y="574"/>
                  </a:cxn>
                  <a:cxn ang="0">
                    <a:pos x="336" y="614"/>
                  </a:cxn>
                  <a:cxn ang="0">
                    <a:pos x="436" y="642"/>
                  </a:cxn>
                  <a:cxn ang="0">
                    <a:pos x="544" y="654"/>
                  </a:cxn>
                  <a:cxn ang="0">
                    <a:pos x="658" y="650"/>
                  </a:cxn>
                  <a:cxn ang="0">
                    <a:pos x="774" y="630"/>
                  </a:cxn>
                  <a:cxn ang="0">
                    <a:pos x="894" y="590"/>
                  </a:cxn>
                  <a:cxn ang="0">
                    <a:pos x="1014" y="532"/>
                  </a:cxn>
                  <a:cxn ang="0">
                    <a:pos x="1072" y="494"/>
                  </a:cxn>
                  <a:cxn ang="0">
                    <a:pos x="1130" y="452"/>
                  </a:cxn>
                  <a:cxn ang="0">
                    <a:pos x="1188" y="404"/>
                  </a:cxn>
                  <a:cxn ang="0">
                    <a:pos x="1244" y="350"/>
                  </a:cxn>
                  <a:cxn ang="0">
                    <a:pos x="1214" y="382"/>
                  </a:cxn>
                  <a:cxn ang="0">
                    <a:pos x="1156" y="440"/>
                  </a:cxn>
                  <a:cxn ang="0">
                    <a:pos x="1094" y="492"/>
                  </a:cxn>
                  <a:cxn ang="0">
                    <a:pos x="1034" y="538"/>
                  </a:cxn>
                  <a:cxn ang="0">
                    <a:pos x="972" y="578"/>
                  </a:cxn>
                  <a:cxn ang="0">
                    <a:pos x="910" y="610"/>
                  </a:cxn>
                  <a:cxn ang="0">
                    <a:pos x="848" y="638"/>
                  </a:cxn>
                  <a:cxn ang="0">
                    <a:pos x="786" y="658"/>
                  </a:cxn>
                  <a:cxn ang="0">
                    <a:pos x="724" y="674"/>
                  </a:cxn>
                  <a:cxn ang="0">
                    <a:pos x="664" y="684"/>
                  </a:cxn>
                  <a:cxn ang="0">
                    <a:pos x="574" y="692"/>
                  </a:cxn>
                  <a:cxn ang="0">
                    <a:pos x="460" y="684"/>
                  </a:cxn>
                  <a:cxn ang="0">
                    <a:pos x="354" y="660"/>
                  </a:cxn>
                  <a:cxn ang="0">
                    <a:pos x="258" y="620"/>
                  </a:cxn>
                  <a:cxn ang="0">
                    <a:pos x="174" y="566"/>
                  </a:cxn>
                  <a:cxn ang="0">
                    <a:pos x="104" y="500"/>
                  </a:cxn>
                  <a:cxn ang="0">
                    <a:pos x="76" y="462"/>
                  </a:cxn>
                  <a:cxn ang="0">
                    <a:pos x="50" y="424"/>
                  </a:cxn>
                  <a:cxn ang="0">
                    <a:pos x="30" y="382"/>
                  </a:cxn>
                  <a:cxn ang="0">
                    <a:pos x="16" y="338"/>
                  </a:cxn>
                  <a:cxn ang="0">
                    <a:pos x="6" y="294"/>
                  </a:cxn>
                  <a:cxn ang="0">
                    <a:pos x="0" y="248"/>
                  </a:cxn>
                  <a:cxn ang="0">
                    <a:pos x="2" y="200"/>
                  </a:cxn>
                  <a:cxn ang="0">
                    <a:pos x="8" y="152"/>
                  </a:cxn>
                  <a:cxn ang="0">
                    <a:pos x="22" y="102"/>
                  </a:cxn>
                  <a:cxn ang="0">
                    <a:pos x="42" y="52"/>
                  </a:cxn>
                  <a:cxn ang="0">
                    <a:pos x="68" y="0"/>
                  </a:cxn>
                </a:cxnLst>
                <a:rect l="0" t="0" r="r" b="b"/>
                <a:pathLst>
                  <a:path w="1244" h="692">
                    <a:moveTo>
                      <a:pt x="68" y="0"/>
                    </a:moveTo>
                    <a:lnTo>
                      <a:pt x="68" y="0"/>
                    </a:lnTo>
                    <a:lnTo>
                      <a:pt x="56" y="28"/>
                    </a:lnTo>
                    <a:lnTo>
                      <a:pt x="46" y="54"/>
                    </a:lnTo>
                    <a:lnTo>
                      <a:pt x="38" y="80"/>
                    </a:lnTo>
                    <a:lnTo>
                      <a:pt x="30" y="104"/>
                    </a:lnTo>
                    <a:lnTo>
                      <a:pt x="26" y="130"/>
                    </a:lnTo>
                    <a:lnTo>
                      <a:pt x="22" y="154"/>
                    </a:lnTo>
                    <a:lnTo>
                      <a:pt x="18" y="180"/>
                    </a:lnTo>
                    <a:lnTo>
                      <a:pt x="18" y="204"/>
                    </a:lnTo>
                    <a:lnTo>
                      <a:pt x="18" y="228"/>
                    </a:lnTo>
                    <a:lnTo>
                      <a:pt x="20" y="250"/>
                    </a:lnTo>
                    <a:lnTo>
                      <a:pt x="22" y="274"/>
                    </a:lnTo>
                    <a:lnTo>
                      <a:pt x="26" y="296"/>
                    </a:lnTo>
                    <a:lnTo>
                      <a:pt x="32" y="318"/>
                    </a:lnTo>
                    <a:lnTo>
                      <a:pt x="40" y="338"/>
                    </a:lnTo>
                    <a:lnTo>
                      <a:pt x="48" y="360"/>
                    </a:lnTo>
                    <a:lnTo>
                      <a:pt x="56" y="380"/>
                    </a:lnTo>
                    <a:lnTo>
                      <a:pt x="66" y="400"/>
                    </a:lnTo>
                    <a:lnTo>
                      <a:pt x="78" y="418"/>
                    </a:lnTo>
                    <a:lnTo>
                      <a:pt x="90" y="436"/>
                    </a:lnTo>
                    <a:lnTo>
                      <a:pt x="104" y="454"/>
                    </a:lnTo>
                    <a:lnTo>
                      <a:pt x="134" y="488"/>
                    </a:lnTo>
                    <a:lnTo>
                      <a:pt x="168" y="520"/>
                    </a:lnTo>
                    <a:lnTo>
                      <a:pt x="206" y="548"/>
                    </a:lnTo>
                    <a:lnTo>
                      <a:pt x="246" y="574"/>
                    </a:lnTo>
                    <a:lnTo>
                      <a:pt x="290" y="596"/>
                    </a:lnTo>
                    <a:lnTo>
                      <a:pt x="336" y="614"/>
                    </a:lnTo>
                    <a:lnTo>
                      <a:pt x="384" y="630"/>
                    </a:lnTo>
                    <a:lnTo>
                      <a:pt x="436" y="642"/>
                    </a:lnTo>
                    <a:lnTo>
                      <a:pt x="488" y="650"/>
                    </a:lnTo>
                    <a:lnTo>
                      <a:pt x="544" y="654"/>
                    </a:lnTo>
                    <a:lnTo>
                      <a:pt x="600" y="654"/>
                    </a:lnTo>
                    <a:lnTo>
                      <a:pt x="658" y="650"/>
                    </a:lnTo>
                    <a:lnTo>
                      <a:pt x="716" y="642"/>
                    </a:lnTo>
                    <a:lnTo>
                      <a:pt x="774" y="630"/>
                    </a:lnTo>
                    <a:lnTo>
                      <a:pt x="834" y="612"/>
                    </a:lnTo>
                    <a:lnTo>
                      <a:pt x="894" y="590"/>
                    </a:lnTo>
                    <a:lnTo>
                      <a:pt x="954" y="564"/>
                    </a:lnTo>
                    <a:lnTo>
                      <a:pt x="1014" y="532"/>
                    </a:lnTo>
                    <a:lnTo>
                      <a:pt x="1044" y="514"/>
                    </a:lnTo>
                    <a:lnTo>
                      <a:pt x="1072" y="494"/>
                    </a:lnTo>
                    <a:lnTo>
                      <a:pt x="1102" y="474"/>
                    </a:lnTo>
                    <a:lnTo>
                      <a:pt x="1130" y="452"/>
                    </a:lnTo>
                    <a:lnTo>
                      <a:pt x="1160" y="428"/>
                    </a:lnTo>
                    <a:lnTo>
                      <a:pt x="1188" y="404"/>
                    </a:lnTo>
                    <a:lnTo>
                      <a:pt x="1216" y="378"/>
                    </a:lnTo>
                    <a:lnTo>
                      <a:pt x="1244" y="350"/>
                    </a:lnTo>
                    <a:lnTo>
                      <a:pt x="1244" y="350"/>
                    </a:lnTo>
                    <a:lnTo>
                      <a:pt x="1214" y="382"/>
                    </a:lnTo>
                    <a:lnTo>
                      <a:pt x="1184" y="412"/>
                    </a:lnTo>
                    <a:lnTo>
                      <a:pt x="1156" y="440"/>
                    </a:lnTo>
                    <a:lnTo>
                      <a:pt x="1126" y="468"/>
                    </a:lnTo>
                    <a:lnTo>
                      <a:pt x="1094" y="492"/>
                    </a:lnTo>
                    <a:lnTo>
                      <a:pt x="1064" y="516"/>
                    </a:lnTo>
                    <a:lnTo>
                      <a:pt x="1034" y="538"/>
                    </a:lnTo>
                    <a:lnTo>
                      <a:pt x="1004" y="558"/>
                    </a:lnTo>
                    <a:lnTo>
                      <a:pt x="972" y="578"/>
                    </a:lnTo>
                    <a:lnTo>
                      <a:pt x="942" y="594"/>
                    </a:lnTo>
                    <a:lnTo>
                      <a:pt x="910" y="610"/>
                    </a:lnTo>
                    <a:lnTo>
                      <a:pt x="880" y="624"/>
                    </a:lnTo>
                    <a:lnTo>
                      <a:pt x="848" y="638"/>
                    </a:lnTo>
                    <a:lnTo>
                      <a:pt x="818" y="648"/>
                    </a:lnTo>
                    <a:lnTo>
                      <a:pt x="786" y="658"/>
                    </a:lnTo>
                    <a:lnTo>
                      <a:pt x="756" y="668"/>
                    </a:lnTo>
                    <a:lnTo>
                      <a:pt x="724" y="674"/>
                    </a:lnTo>
                    <a:lnTo>
                      <a:pt x="694" y="680"/>
                    </a:lnTo>
                    <a:lnTo>
                      <a:pt x="664" y="684"/>
                    </a:lnTo>
                    <a:lnTo>
                      <a:pt x="634" y="688"/>
                    </a:lnTo>
                    <a:lnTo>
                      <a:pt x="574" y="692"/>
                    </a:lnTo>
                    <a:lnTo>
                      <a:pt x="516" y="690"/>
                    </a:lnTo>
                    <a:lnTo>
                      <a:pt x="460" y="684"/>
                    </a:lnTo>
                    <a:lnTo>
                      <a:pt x="406" y="674"/>
                    </a:lnTo>
                    <a:lnTo>
                      <a:pt x="354" y="660"/>
                    </a:lnTo>
                    <a:lnTo>
                      <a:pt x="306" y="640"/>
                    </a:lnTo>
                    <a:lnTo>
                      <a:pt x="258" y="620"/>
                    </a:lnTo>
                    <a:lnTo>
                      <a:pt x="214" y="594"/>
                    </a:lnTo>
                    <a:lnTo>
                      <a:pt x="174" y="566"/>
                    </a:lnTo>
                    <a:lnTo>
                      <a:pt x="138" y="534"/>
                    </a:lnTo>
                    <a:lnTo>
                      <a:pt x="104" y="500"/>
                    </a:lnTo>
                    <a:lnTo>
                      <a:pt x="90" y="482"/>
                    </a:lnTo>
                    <a:lnTo>
                      <a:pt x="76" y="462"/>
                    </a:lnTo>
                    <a:lnTo>
                      <a:pt x="62" y="444"/>
                    </a:lnTo>
                    <a:lnTo>
                      <a:pt x="50" y="424"/>
                    </a:lnTo>
                    <a:lnTo>
                      <a:pt x="40" y="402"/>
                    </a:lnTo>
                    <a:lnTo>
                      <a:pt x="30" y="382"/>
                    </a:lnTo>
                    <a:lnTo>
                      <a:pt x="22" y="360"/>
                    </a:lnTo>
                    <a:lnTo>
                      <a:pt x="16" y="338"/>
                    </a:lnTo>
                    <a:lnTo>
                      <a:pt x="10" y="316"/>
                    </a:lnTo>
                    <a:lnTo>
                      <a:pt x="6" y="294"/>
                    </a:lnTo>
                    <a:lnTo>
                      <a:pt x="2" y="270"/>
                    </a:lnTo>
                    <a:lnTo>
                      <a:pt x="0" y="248"/>
                    </a:lnTo>
                    <a:lnTo>
                      <a:pt x="0" y="224"/>
                    </a:lnTo>
                    <a:lnTo>
                      <a:pt x="2" y="200"/>
                    </a:lnTo>
                    <a:lnTo>
                      <a:pt x="4" y="176"/>
                    </a:lnTo>
                    <a:lnTo>
                      <a:pt x="8" y="152"/>
                    </a:lnTo>
                    <a:lnTo>
                      <a:pt x="14" y="126"/>
                    </a:lnTo>
                    <a:lnTo>
                      <a:pt x="22" y="102"/>
                    </a:lnTo>
                    <a:lnTo>
                      <a:pt x="30" y="76"/>
                    </a:lnTo>
                    <a:lnTo>
                      <a:pt x="42" y="52"/>
                    </a:lnTo>
                    <a:lnTo>
                      <a:pt x="54" y="26"/>
                    </a:lnTo>
                    <a:lnTo>
                      <a:pt x="68" y="0"/>
                    </a:lnTo>
                    <a:lnTo>
                      <a:pt x="68" y="0"/>
                    </a:lnTo>
                    <a:close/>
                  </a:path>
                </a:pathLst>
              </a:custGeom>
              <a:solidFill>
                <a:schemeClr val="accent1">
                  <a:lumMod val="40000"/>
                  <a:lumOff val="60000"/>
                </a:schemeClr>
              </a:solidFill>
              <a:ln w="9525">
                <a:noFill/>
                <a:round/>
                <a:headEnd/>
                <a:tailEnd/>
              </a:ln>
            </p:spPr>
            <p:txBody>
              <a:bodyPr/>
              <a:lstStyle/>
              <a:p>
                <a:pPr algn="ctr">
                  <a:defRPr/>
                </a:pPr>
                <a:endParaRPr lang="en-GB" sz="2000"/>
              </a:p>
            </p:txBody>
          </p:sp>
          <p:sp>
            <p:nvSpPr>
              <p:cNvPr id="24" name="Freeform 16"/>
              <p:cNvSpPr>
                <a:spLocks/>
              </p:cNvSpPr>
              <p:nvPr/>
            </p:nvSpPr>
            <p:spPr bwMode="auto">
              <a:xfrm>
                <a:off x="4267200" y="3456917"/>
                <a:ext cx="1327150" cy="1038270"/>
              </a:xfrm>
              <a:custGeom>
                <a:avLst/>
                <a:gdLst/>
                <a:ahLst/>
                <a:cxnLst>
                  <a:cxn ang="0">
                    <a:pos x="784" y="654"/>
                  </a:cxn>
                  <a:cxn ang="0">
                    <a:pos x="806" y="556"/>
                  </a:cxn>
                  <a:cxn ang="0">
                    <a:pos x="816" y="468"/>
                  </a:cxn>
                  <a:cxn ang="0">
                    <a:pos x="810" y="386"/>
                  </a:cxn>
                  <a:cxn ang="0">
                    <a:pos x="794" y="312"/>
                  </a:cxn>
                  <a:cxn ang="0">
                    <a:pos x="764" y="248"/>
                  </a:cxn>
                  <a:cxn ang="0">
                    <a:pos x="726" y="190"/>
                  </a:cxn>
                  <a:cxn ang="0">
                    <a:pos x="678" y="142"/>
                  </a:cxn>
                  <a:cxn ang="0">
                    <a:pos x="622" y="100"/>
                  </a:cxn>
                  <a:cxn ang="0">
                    <a:pos x="558" y="66"/>
                  </a:cxn>
                  <a:cxn ang="0">
                    <a:pos x="488" y="42"/>
                  </a:cxn>
                  <a:cxn ang="0">
                    <a:pos x="414" y="22"/>
                  </a:cxn>
                  <a:cxn ang="0">
                    <a:pos x="334" y="12"/>
                  </a:cxn>
                  <a:cxn ang="0">
                    <a:pos x="254" y="10"/>
                  </a:cxn>
                  <a:cxn ang="0">
                    <a:pos x="170" y="14"/>
                  </a:cxn>
                  <a:cxn ang="0">
                    <a:pos x="84" y="26"/>
                  </a:cxn>
                  <a:cxn ang="0">
                    <a:pos x="0" y="44"/>
                  </a:cxn>
                  <a:cxn ang="0">
                    <a:pos x="50" y="30"/>
                  </a:cxn>
                  <a:cxn ang="0">
                    <a:pos x="148" y="10"/>
                  </a:cxn>
                  <a:cxn ang="0">
                    <a:pos x="244" y="0"/>
                  </a:cxn>
                  <a:cxn ang="0">
                    <a:pos x="336" y="0"/>
                  </a:cxn>
                  <a:cxn ang="0">
                    <a:pos x="422" y="10"/>
                  </a:cxn>
                  <a:cxn ang="0">
                    <a:pos x="502" y="28"/>
                  </a:cxn>
                  <a:cxn ang="0">
                    <a:pos x="576" y="56"/>
                  </a:cxn>
                  <a:cxn ang="0">
                    <a:pos x="642" y="90"/>
                  </a:cxn>
                  <a:cxn ang="0">
                    <a:pos x="702" y="134"/>
                  </a:cxn>
                  <a:cxn ang="0">
                    <a:pos x="750" y="184"/>
                  </a:cxn>
                  <a:cxn ang="0">
                    <a:pos x="788" y="240"/>
                  </a:cxn>
                  <a:cxn ang="0">
                    <a:pos x="816" y="304"/>
                  </a:cxn>
                  <a:cxn ang="0">
                    <a:pos x="832" y="372"/>
                  </a:cxn>
                  <a:cxn ang="0">
                    <a:pos x="836" y="448"/>
                  </a:cxn>
                  <a:cxn ang="0">
                    <a:pos x="826" y="526"/>
                  </a:cxn>
                  <a:cxn ang="0">
                    <a:pos x="802" y="610"/>
                  </a:cxn>
                  <a:cxn ang="0">
                    <a:pos x="784" y="654"/>
                  </a:cxn>
                </a:cxnLst>
                <a:rect l="0" t="0" r="r" b="b"/>
                <a:pathLst>
                  <a:path w="836" h="654">
                    <a:moveTo>
                      <a:pt x="784" y="654"/>
                    </a:moveTo>
                    <a:lnTo>
                      <a:pt x="784" y="654"/>
                    </a:lnTo>
                    <a:lnTo>
                      <a:pt x="798" y="604"/>
                    </a:lnTo>
                    <a:lnTo>
                      <a:pt x="806" y="556"/>
                    </a:lnTo>
                    <a:lnTo>
                      <a:pt x="812" y="510"/>
                    </a:lnTo>
                    <a:lnTo>
                      <a:pt x="816" y="468"/>
                    </a:lnTo>
                    <a:lnTo>
                      <a:pt x="814" y="426"/>
                    </a:lnTo>
                    <a:lnTo>
                      <a:pt x="810" y="386"/>
                    </a:lnTo>
                    <a:lnTo>
                      <a:pt x="804" y="348"/>
                    </a:lnTo>
                    <a:lnTo>
                      <a:pt x="794" y="312"/>
                    </a:lnTo>
                    <a:lnTo>
                      <a:pt x="780" y="280"/>
                    </a:lnTo>
                    <a:lnTo>
                      <a:pt x="764" y="248"/>
                    </a:lnTo>
                    <a:lnTo>
                      <a:pt x="746" y="218"/>
                    </a:lnTo>
                    <a:lnTo>
                      <a:pt x="726" y="190"/>
                    </a:lnTo>
                    <a:lnTo>
                      <a:pt x="702" y="166"/>
                    </a:lnTo>
                    <a:lnTo>
                      <a:pt x="678" y="142"/>
                    </a:lnTo>
                    <a:lnTo>
                      <a:pt x="650" y="120"/>
                    </a:lnTo>
                    <a:lnTo>
                      <a:pt x="622" y="100"/>
                    </a:lnTo>
                    <a:lnTo>
                      <a:pt x="590" y="82"/>
                    </a:lnTo>
                    <a:lnTo>
                      <a:pt x="558" y="66"/>
                    </a:lnTo>
                    <a:lnTo>
                      <a:pt x="524" y="54"/>
                    </a:lnTo>
                    <a:lnTo>
                      <a:pt x="488" y="42"/>
                    </a:lnTo>
                    <a:lnTo>
                      <a:pt x="452" y="32"/>
                    </a:lnTo>
                    <a:lnTo>
                      <a:pt x="414" y="22"/>
                    </a:lnTo>
                    <a:lnTo>
                      <a:pt x="374" y="16"/>
                    </a:lnTo>
                    <a:lnTo>
                      <a:pt x="334" y="12"/>
                    </a:lnTo>
                    <a:lnTo>
                      <a:pt x="294" y="10"/>
                    </a:lnTo>
                    <a:lnTo>
                      <a:pt x="254" y="10"/>
                    </a:lnTo>
                    <a:lnTo>
                      <a:pt x="212" y="10"/>
                    </a:lnTo>
                    <a:lnTo>
                      <a:pt x="170" y="14"/>
                    </a:lnTo>
                    <a:lnTo>
                      <a:pt x="126" y="18"/>
                    </a:lnTo>
                    <a:lnTo>
                      <a:pt x="84" y="26"/>
                    </a:lnTo>
                    <a:lnTo>
                      <a:pt x="42" y="34"/>
                    </a:lnTo>
                    <a:lnTo>
                      <a:pt x="0" y="44"/>
                    </a:lnTo>
                    <a:lnTo>
                      <a:pt x="0" y="44"/>
                    </a:lnTo>
                    <a:lnTo>
                      <a:pt x="50" y="30"/>
                    </a:lnTo>
                    <a:lnTo>
                      <a:pt x="100" y="18"/>
                    </a:lnTo>
                    <a:lnTo>
                      <a:pt x="148" y="10"/>
                    </a:lnTo>
                    <a:lnTo>
                      <a:pt x="196" y="4"/>
                    </a:lnTo>
                    <a:lnTo>
                      <a:pt x="244" y="0"/>
                    </a:lnTo>
                    <a:lnTo>
                      <a:pt x="290" y="0"/>
                    </a:lnTo>
                    <a:lnTo>
                      <a:pt x="336" y="0"/>
                    </a:lnTo>
                    <a:lnTo>
                      <a:pt x="380" y="4"/>
                    </a:lnTo>
                    <a:lnTo>
                      <a:pt x="422" y="10"/>
                    </a:lnTo>
                    <a:lnTo>
                      <a:pt x="462" y="18"/>
                    </a:lnTo>
                    <a:lnTo>
                      <a:pt x="502" y="28"/>
                    </a:lnTo>
                    <a:lnTo>
                      <a:pt x="540" y="42"/>
                    </a:lnTo>
                    <a:lnTo>
                      <a:pt x="576" y="56"/>
                    </a:lnTo>
                    <a:lnTo>
                      <a:pt x="610" y="72"/>
                    </a:lnTo>
                    <a:lnTo>
                      <a:pt x="642" y="90"/>
                    </a:lnTo>
                    <a:lnTo>
                      <a:pt x="674" y="112"/>
                    </a:lnTo>
                    <a:lnTo>
                      <a:pt x="702" y="134"/>
                    </a:lnTo>
                    <a:lnTo>
                      <a:pt x="726" y="158"/>
                    </a:lnTo>
                    <a:lnTo>
                      <a:pt x="750" y="184"/>
                    </a:lnTo>
                    <a:lnTo>
                      <a:pt x="770" y="212"/>
                    </a:lnTo>
                    <a:lnTo>
                      <a:pt x="788" y="240"/>
                    </a:lnTo>
                    <a:lnTo>
                      <a:pt x="804" y="272"/>
                    </a:lnTo>
                    <a:lnTo>
                      <a:pt x="816" y="304"/>
                    </a:lnTo>
                    <a:lnTo>
                      <a:pt x="826" y="338"/>
                    </a:lnTo>
                    <a:lnTo>
                      <a:pt x="832" y="372"/>
                    </a:lnTo>
                    <a:lnTo>
                      <a:pt x="836" y="410"/>
                    </a:lnTo>
                    <a:lnTo>
                      <a:pt x="836" y="448"/>
                    </a:lnTo>
                    <a:lnTo>
                      <a:pt x="834" y="486"/>
                    </a:lnTo>
                    <a:lnTo>
                      <a:pt x="826" y="526"/>
                    </a:lnTo>
                    <a:lnTo>
                      <a:pt x="816" y="568"/>
                    </a:lnTo>
                    <a:lnTo>
                      <a:pt x="802" y="610"/>
                    </a:lnTo>
                    <a:lnTo>
                      <a:pt x="784" y="654"/>
                    </a:lnTo>
                    <a:lnTo>
                      <a:pt x="784" y="654"/>
                    </a:lnTo>
                    <a:close/>
                  </a:path>
                </a:pathLst>
              </a:custGeom>
              <a:solidFill>
                <a:schemeClr val="accent1">
                  <a:lumMod val="40000"/>
                  <a:lumOff val="60000"/>
                </a:schemeClr>
              </a:solidFill>
              <a:ln w="9525">
                <a:noFill/>
                <a:round/>
                <a:headEnd/>
                <a:tailEnd/>
              </a:ln>
            </p:spPr>
            <p:txBody>
              <a:bodyPr/>
              <a:lstStyle/>
              <a:p>
                <a:pPr algn="ctr">
                  <a:defRPr/>
                </a:pPr>
                <a:endParaRPr lang="en-GB" sz="2000"/>
              </a:p>
            </p:txBody>
          </p:sp>
          <p:sp>
            <p:nvSpPr>
              <p:cNvPr id="25" name="Freeform 17"/>
              <p:cNvSpPr>
                <a:spLocks/>
              </p:cNvSpPr>
              <p:nvPr/>
            </p:nvSpPr>
            <p:spPr bwMode="auto">
              <a:xfrm>
                <a:off x="3736975" y="3625200"/>
                <a:ext cx="1463675" cy="1104948"/>
              </a:xfrm>
              <a:custGeom>
                <a:avLst/>
                <a:gdLst/>
                <a:ahLst/>
                <a:cxnLst>
                  <a:cxn ang="0">
                    <a:pos x="916" y="254"/>
                  </a:cxn>
                  <a:cxn ang="0">
                    <a:pos x="922" y="288"/>
                  </a:cxn>
                  <a:cxn ang="0">
                    <a:pos x="916" y="358"/>
                  </a:cxn>
                  <a:cxn ang="0">
                    <a:pos x="894" y="426"/>
                  </a:cxn>
                  <a:cxn ang="0">
                    <a:pos x="856" y="488"/>
                  </a:cxn>
                  <a:cxn ang="0">
                    <a:pos x="804" y="548"/>
                  </a:cxn>
                  <a:cxn ang="0">
                    <a:pos x="738" y="598"/>
                  </a:cxn>
                  <a:cxn ang="0">
                    <a:pos x="662" y="640"/>
                  </a:cxn>
                  <a:cxn ang="0">
                    <a:pos x="576" y="672"/>
                  </a:cxn>
                  <a:cxn ang="0">
                    <a:pos x="530" y="684"/>
                  </a:cxn>
                  <a:cxn ang="0">
                    <a:pos x="436" y="696"/>
                  </a:cxn>
                  <a:cxn ang="0">
                    <a:pos x="346" y="694"/>
                  </a:cxn>
                  <a:cxn ang="0">
                    <a:pos x="262" y="678"/>
                  </a:cxn>
                  <a:cxn ang="0">
                    <a:pos x="186" y="652"/>
                  </a:cxn>
                  <a:cxn ang="0">
                    <a:pos x="120" y="614"/>
                  </a:cxn>
                  <a:cxn ang="0">
                    <a:pos x="66" y="566"/>
                  </a:cxn>
                  <a:cxn ang="0">
                    <a:pos x="28" y="508"/>
                  </a:cxn>
                  <a:cxn ang="0">
                    <a:pos x="8" y="460"/>
                  </a:cxn>
                  <a:cxn ang="0">
                    <a:pos x="4" y="442"/>
                  </a:cxn>
                  <a:cxn ang="0">
                    <a:pos x="0" y="408"/>
                  </a:cxn>
                  <a:cxn ang="0">
                    <a:pos x="4" y="338"/>
                  </a:cxn>
                  <a:cxn ang="0">
                    <a:pos x="26" y="270"/>
                  </a:cxn>
                  <a:cxn ang="0">
                    <a:pos x="64" y="206"/>
                  </a:cxn>
                  <a:cxn ang="0">
                    <a:pos x="116" y="148"/>
                  </a:cxn>
                  <a:cxn ang="0">
                    <a:pos x="182" y="98"/>
                  </a:cxn>
                  <a:cxn ang="0">
                    <a:pos x="258" y="56"/>
                  </a:cxn>
                  <a:cxn ang="0">
                    <a:pos x="344" y="24"/>
                  </a:cxn>
                  <a:cxn ang="0">
                    <a:pos x="392" y="12"/>
                  </a:cxn>
                  <a:cxn ang="0">
                    <a:pos x="484" y="0"/>
                  </a:cxn>
                  <a:cxn ang="0">
                    <a:pos x="574" y="2"/>
                  </a:cxn>
                  <a:cxn ang="0">
                    <a:pos x="658" y="18"/>
                  </a:cxn>
                  <a:cxn ang="0">
                    <a:pos x="734" y="44"/>
                  </a:cxn>
                  <a:cxn ang="0">
                    <a:pos x="800" y="82"/>
                  </a:cxn>
                  <a:cxn ang="0">
                    <a:pos x="854" y="130"/>
                  </a:cxn>
                  <a:cxn ang="0">
                    <a:pos x="894" y="188"/>
                  </a:cxn>
                  <a:cxn ang="0">
                    <a:pos x="912" y="236"/>
                  </a:cxn>
                  <a:cxn ang="0">
                    <a:pos x="916" y="254"/>
                  </a:cxn>
                </a:cxnLst>
                <a:rect l="0" t="0" r="r" b="b"/>
                <a:pathLst>
                  <a:path w="922" h="696">
                    <a:moveTo>
                      <a:pt x="916" y="254"/>
                    </a:moveTo>
                    <a:lnTo>
                      <a:pt x="916" y="254"/>
                    </a:lnTo>
                    <a:lnTo>
                      <a:pt x="920" y="272"/>
                    </a:lnTo>
                    <a:lnTo>
                      <a:pt x="922" y="288"/>
                    </a:lnTo>
                    <a:lnTo>
                      <a:pt x="922" y="324"/>
                    </a:lnTo>
                    <a:lnTo>
                      <a:pt x="916" y="358"/>
                    </a:lnTo>
                    <a:lnTo>
                      <a:pt x="908" y="392"/>
                    </a:lnTo>
                    <a:lnTo>
                      <a:pt x="894" y="426"/>
                    </a:lnTo>
                    <a:lnTo>
                      <a:pt x="878" y="458"/>
                    </a:lnTo>
                    <a:lnTo>
                      <a:pt x="856" y="488"/>
                    </a:lnTo>
                    <a:lnTo>
                      <a:pt x="832" y="518"/>
                    </a:lnTo>
                    <a:lnTo>
                      <a:pt x="804" y="548"/>
                    </a:lnTo>
                    <a:lnTo>
                      <a:pt x="772" y="574"/>
                    </a:lnTo>
                    <a:lnTo>
                      <a:pt x="738" y="598"/>
                    </a:lnTo>
                    <a:lnTo>
                      <a:pt x="702" y="620"/>
                    </a:lnTo>
                    <a:lnTo>
                      <a:pt x="662" y="640"/>
                    </a:lnTo>
                    <a:lnTo>
                      <a:pt x="620" y="658"/>
                    </a:lnTo>
                    <a:lnTo>
                      <a:pt x="576" y="672"/>
                    </a:lnTo>
                    <a:lnTo>
                      <a:pt x="530" y="684"/>
                    </a:lnTo>
                    <a:lnTo>
                      <a:pt x="530" y="684"/>
                    </a:lnTo>
                    <a:lnTo>
                      <a:pt x="482" y="692"/>
                    </a:lnTo>
                    <a:lnTo>
                      <a:pt x="436" y="696"/>
                    </a:lnTo>
                    <a:lnTo>
                      <a:pt x="390" y="696"/>
                    </a:lnTo>
                    <a:lnTo>
                      <a:pt x="346" y="694"/>
                    </a:lnTo>
                    <a:lnTo>
                      <a:pt x="304" y="688"/>
                    </a:lnTo>
                    <a:lnTo>
                      <a:pt x="262" y="678"/>
                    </a:lnTo>
                    <a:lnTo>
                      <a:pt x="224" y="666"/>
                    </a:lnTo>
                    <a:lnTo>
                      <a:pt x="186" y="652"/>
                    </a:lnTo>
                    <a:lnTo>
                      <a:pt x="152" y="634"/>
                    </a:lnTo>
                    <a:lnTo>
                      <a:pt x="120" y="614"/>
                    </a:lnTo>
                    <a:lnTo>
                      <a:pt x="92" y="590"/>
                    </a:lnTo>
                    <a:lnTo>
                      <a:pt x="66" y="566"/>
                    </a:lnTo>
                    <a:lnTo>
                      <a:pt x="46" y="538"/>
                    </a:lnTo>
                    <a:lnTo>
                      <a:pt x="28" y="508"/>
                    </a:lnTo>
                    <a:lnTo>
                      <a:pt x="14" y="476"/>
                    </a:lnTo>
                    <a:lnTo>
                      <a:pt x="8" y="460"/>
                    </a:lnTo>
                    <a:lnTo>
                      <a:pt x="4" y="442"/>
                    </a:lnTo>
                    <a:lnTo>
                      <a:pt x="4" y="442"/>
                    </a:lnTo>
                    <a:lnTo>
                      <a:pt x="0" y="424"/>
                    </a:lnTo>
                    <a:lnTo>
                      <a:pt x="0" y="408"/>
                    </a:lnTo>
                    <a:lnTo>
                      <a:pt x="0" y="372"/>
                    </a:lnTo>
                    <a:lnTo>
                      <a:pt x="4" y="338"/>
                    </a:lnTo>
                    <a:lnTo>
                      <a:pt x="12" y="304"/>
                    </a:lnTo>
                    <a:lnTo>
                      <a:pt x="26" y="270"/>
                    </a:lnTo>
                    <a:lnTo>
                      <a:pt x="44" y="238"/>
                    </a:lnTo>
                    <a:lnTo>
                      <a:pt x="64" y="206"/>
                    </a:lnTo>
                    <a:lnTo>
                      <a:pt x="88" y="178"/>
                    </a:lnTo>
                    <a:lnTo>
                      <a:pt x="116" y="148"/>
                    </a:lnTo>
                    <a:lnTo>
                      <a:pt x="148" y="122"/>
                    </a:lnTo>
                    <a:lnTo>
                      <a:pt x="182" y="98"/>
                    </a:lnTo>
                    <a:lnTo>
                      <a:pt x="220" y="76"/>
                    </a:lnTo>
                    <a:lnTo>
                      <a:pt x="258" y="56"/>
                    </a:lnTo>
                    <a:lnTo>
                      <a:pt x="300" y="38"/>
                    </a:lnTo>
                    <a:lnTo>
                      <a:pt x="344" y="24"/>
                    </a:lnTo>
                    <a:lnTo>
                      <a:pt x="392" y="12"/>
                    </a:lnTo>
                    <a:lnTo>
                      <a:pt x="392" y="12"/>
                    </a:lnTo>
                    <a:lnTo>
                      <a:pt x="438" y="4"/>
                    </a:lnTo>
                    <a:lnTo>
                      <a:pt x="484" y="0"/>
                    </a:lnTo>
                    <a:lnTo>
                      <a:pt x="530" y="0"/>
                    </a:lnTo>
                    <a:lnTo>
                      <a:pt x="574" y="2"/>
                    </a:lnTo>
                    <a:lnTo>
                      <a:pt x="618" y="8"/>
                    </a:lnTo>
                    <a:lnTo>
                      <a:pt x="658" y="18"/>
                    </a:lnTo>
                    <a:lnTo>
                      <a:pt x="698" y="30"/>
                    </a:lnTo>
                    <a:lnTo>
                      <a:pt x="734" y="44"/>
                    </a:lnTo>
                    <a:lnTo>
                      <a:pt x="768" y="62"/>
                    </a:lnTo>
                    <a:lnTo>
                      <a:pt x="800" y="82"/>
                    </a:lnTo>
                    <a:lnTo>
                      <a:pt x="828" y="106"/>
                    </a:lnTo>
                    <a:lnTo>
                      <a:pt x="854" y="130"/>
                    </a:lnTo>
                    <a:lnTo>
                      <a:pt x="876" y="158"/>
                    </a:lnTo>
                    <a:lnTo>
                      <a:pt x="894" y="188"/>
                    </a:lnTo>
                    <a:lnTo>
                      <a:pt x="908" y="220"/>
                    </a:lnTo>
                    <a:lnTo>
                      <a:pt x="912" y="236"/>
                    </a:lnTo>
                    <a:lnTo>
                      <a:pt x="916" y="254"/>
                    </a:lnTo>
                    <a:lnTo>
                      <a:pt x="916" y="254"/>
                    </a:lnTo>
                    <a:close/>
                  </a:path>
                </a:pathLst>
              </a:custGeom>
              <a:solidFill>
                <a:schemeClr val="accent1">
                  <a:lumMod val="40000"/>
                  <a:lumOff val="60000"/>
                </a:schemeClr>
              </a:solidFill>
              <a:ln w="9525">
                <a:noFill/>
                <a:round/>
                <a:headEnd/>
                <a:tailEnd/>
              </a:ln>
            </p:spPr>
            <p:txBody>
              <a:bodyPr/>
              <a:lstStyle/>
              <a:p>
                <a:pPr algn="ctr">
                  <a:defRPr/>
                </a:pPr>
                <a:endParaRPr lang="en-GB" sz="2000"/>
              </a:p>
            </p:txBody>
          </p:sp>
          <p:sp>
            <p:nvSpPr>
              <p:cNvPr id="26" name="Freeform 18"/>
              <p:cNvSpPr>
                <a:spLocks/>
              </p:cNvSpPr>
              <p:nvPr/>
            </p:nvSpPr>
            <p:spPr bwMode="auto">
              <a:xfrm>
                <a:off x="3810000" y="3654425"/>
                <a:ext cx="1292225" cy="977900"/>
              </a:xfrm>
              <a:custGeom>
                <a:avLst/>
                <a:gdLst>
                  <a:gd name="T0" fmla="*/ 2147483647 w 814"/>
                  <a:gd name="T1" fmla="*/ 2147483647 h 616"/>
                  <a:gd name="T2" fmla="*/ 2147483647 w 814"/>
                  <a:gd name="T3" fmla="*/ 2147483647 h 616"/>
                  <a:gd name="T4" fmla="*/ 2147483647 w 814"/>
                  <a:gd name="T5" fmla="*/ 2147483647 h 616"/>
                  <a:gd name="T6" fmla="*/ 2147483647 w 814"/>
                  <a:gd name="T7" fmla="*/ 2147483647 h 616"/>
                  <a:gd name="T8" fmla="*/ 2147483647 w 814"/>
                  <a:gd name="T9" fmla="*/ 2147483647 h 616"/>
                  <a:gd name="T10" fmla="*/ 2147483647 w 814"/>
                  <a:gd name="T11" fmla="*/ 2147483647 h 616"/>
                  <a:gd name="T12" fmla="*/ 2147483647 w 814"/>
                  <a:gd name="T13" fmla="*/ 2147483647 h 616"/>
                  <a:gd name="T14" fmla="*/ 2147483647 w 814"/>
                  <a:gd name="T15" fmla="*/ 2147483647 h 616"/>
                  <a:gd name="T16" fmla="*/ 2147483647 w 814"/>
                  <a:gd name="T17" fmla="*/ 2147483647 h 616"/>
                  <a:gd name="T18" fmla="*/ 2147483647 w 814"/>
                  <a:gd name="T19" fmla="*/ 2147483647 h 616"/>
                  <a:gd name="T20" fmla="*/ 2147483647 w 814"/>
                  <a:gd name="T21" fmla="*/ 2147483647 h 616"/>
                  <a:gd name="T22" fmla="*/ 2147483647 w 814"/>
                  <a:gd name="T23" fmla="*/ 2147483647 h 616"/>
                  <a:gd name="T24" fmla="*/ 2147483647 w 814"/>
                  <a:gd name="T25" fmla="*/ 2147483647 h 616"/>
                  <a:gd name="T26" fmla="*/ 2147483647 w 814"/>
                  <a:gd name="T27" fmla="*/ 2147483647 h 616"/>
                  <a:gd name="T28" fmla="*/ 2147483647 w 814"/>
                  <a:gd name="T29" fmla="*/ 2147483647 h 616"/>
                  <a:gd name="T30" fmla="*/ 2147483647 w 814"/>
                  <a:gd name="T31" fmla="*/ 2147483647 h 616"/>
                  <a:gd name="T32" fmla="*/ 2147483647 w 814"/>
                  <a:gd name="T33" fmla="*/ 2147483647 h 616"/>
                  <a:gd name="T34" fmla="*/ 2147483647 w 814"/>
                  <a:gd name="T35" fmla="*/ 2147483647 h 616"/>
                  <a:gd name="T36" fmla="*/ 0 w 814"/>
                  <a:gd name="T37" fmla="*/ 2147483647 h 616"/>
                  <a:gd name="T38" fmla="*/ 2147483647 w 814"/>
                  <a:gd name="T39" fmla="*/ 2147483647 h 616"/>
                  <a:gd name="T40" fmla="*/ 2147483647 w 814"/>
                  <a:gd name="T41" fmla="*/ 2147483647 h 616"/>
                  <a:gd name="T42" fmla="*/ 2147483647 w 814"/>
                  <a:gd name="T43" fmla="*/ 2147483647 h 616"/>
                  <a:gd name="T44" fmla="*/ 2147483647 w 814"/>
                  <a:gd name="T45" fmla="*/ 2147483647 h 616"/>
                  <a:gd name="T46" fmla="*/ 2147483647 w 814"/>
                  <a:gd name="T47" fmla="*/ 2147483647 h 616"/>
                  <a:gd name="T48" fmla="*/ 2147483647 w 814"/>
                  <a:gd name="T49" fmla="*/ 2147483647 h 616"/>
                  <a:gd name="T50" fmla="*/ 2147483647 w 814"/>
                  <a:gd name="T51" fmla="*/ 2147483647 h 616"/>
                  <a:gd name="T52" fmla="*/ 2147483647 w 814"/>
                  <a:gd name="T53" fmla="*/ 2147483647 h 616"/>
                  <a:gd name="T54" fmla="*/ 2147483647 w 814"/>
                  <a:gd name="T55" fmla="*/ 0 h 616"/>
                  <a:gd name="T56" fmla="*/ 2147483647 w 814"/>
                  <a:gd name="T57" fmla="*/ 2147483647 h 616"/>
                  <a:gd name="T58" fmla="*/ 2147483647 w 814"/>
                  <a:gd name="T59" fmla="*/ 2147483647 h 616"/>
                  <a:gd name="T60" fmla="*/ 2147483647 w 814"/>
                  <a:gd name="T61" fmla="*/ 2147483647 h 616"/>
                  <a:gd name="T62" fmla="*/ 2147483647 w 814"/>
                  <a:gd name="T63" fmla="*/ 2147483647 h 616"/>
                  <a:gd name="T64" fmla="*/ 2147483647 w 814"/>
                  <a:gd name="T65" fmla="*/ 2147483647 h 616"/>
                  <a:gd name="T66" fmla="*/ 2147483647 w 814"/>
                  <a:gd name="T67" fmla="*/ 2147483647 h 616"/>
                  <a:gd name="T68" fmla="*/ 2147483647 w 814"/>
                  <a:gd name="T69" fmla="*/ 2147483647 h 6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4"/>
                  <a:gd name="T106" fmla="*/ 0 h 616"/>
                  <a:gd name="T107" fmla="*/ 814 w 814"/>
                  <a:gd name="T108" fmla="*/ 616 h 6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4" h="616">
                    <a:moveTo>
                      <a:pt x="810" y="224"/>
                    </a:moveTo>
                    <a:lnTo>
                      <a:pt x="810" y="224"/>
                    </a:lnTo>
                    <a:lnTo>
                      <a:pt x="814" y="256"/>
                    </a:lnTo>
                    <a:lnTo>
                      <a:pt x="814" y="286"/>
                    </a:lnTo>
                    <a:lnTo>
                      <a:pt x="810" y="316"/>
                    </a:lnTo>
                    <a:lnTo>
                      <a:pt x="802" y="346"/>
                    </a:lnTo>
                    <a:lnTo>
                      <a:pt x="790" y="376"/>
                    </a:lnTo>
                    <a:lnTo>
                      <a:pt x="776" y="404"/>
                    </a:lnTo>
                    <a:lnTo>
                      <a:pt x="758" y="432"/>
                    </a:lnTo>
                    <a:lnTo>
                      <a:pt x="736" y="458"/>
                    </a:lnTo>
                    <a:lnTo>
                      <a:pt x="710" y="484"/>
                    </a:lnTo>
                    <a:lnTo>
                      <a:pt x="684" y="508"/>
                    </a:lnTo>
                    <a:lnTo>
                      <a:pt x="652" y="530"/>
                    </a:lnTo>
                    <a:lnTo>
                      <a:pt x="620" y="548"/>
                    </a:lnTo>
                    <a:lnTo>
                      <a:pt x="586" y="566"/>
                    </a:lnTo>
                    <a:lnTo>
                      <a:pt x="548" y="582"/>
                    </a:lnTo>
                    <a:lnTo>
                      <a:pt x="508" y="594"/>
                    </a:lnTo>
                    <a:lnTo>
                      <a:pt x="468" y="604"/>
                    </a:lnTo>
                    <a:lnTo>
                      <a:pt x="426" y="612"/>
                    </a:lnTo>
                    <a:lnTo>
                      <a:pt x="386" y="616"/>
                    </a:lnTo>
                    <a:lnTo>
                      <a:pt x="346" y="616"/>
                    </a:lnTo>
                    <a:lnTo>
                      <a:pt x="306" y="614"/>
                    </a:lnTo>
                    <a:lnTo>
                      <a:pt x="268" y="608"/>
                    </a:lnTo>
                    <a:lnTo>
                      <a:pt x="232" y="600"/>
                    </a:lnTo>
                    <a:lnTo>
                      <a:pt x="198" y="590"/>
                    </a:lnTo>
                    <a:lnTo>
                      <a:pt x="164" y="576"/>
                    </a:lnTo>
                    <a:lnTo>
                      <a:pt x="134" y="560"/>
                    </a:lnTo>
                    <a:lnTo>
                      <a:pt x="106" y="542"/>
                    </a:lnTo>
                    <a:lnTo>
                      <a:pt x="82" y="522"/>
                    </a:lnTo>
                    <a:lnTo>
                      <a:pt x="60" y="500"/>
                    </a:lnTo>
                    <a:lnTo>
                      <a:pt x="40" y="476"/>
                    </a:lnTo>
                    <a:lnTo>
                      <a:pt x="24" y="448"/>
                    </a:lnTo>
                    <a:lnTo>
                      <a:pt x="12" y="420"/>
                    </a:lnTo>
                    <a:lnTo>
                      <a:pt x="4" y="390"/>
                    </a:lnTo>
                    <a:lnTo>
                      <a:pt x="0" y="360"/>
                    </a:lnTo>
                    <a:lnTo>
                      <a:pt x="0" y="330"/>
                    </a:lnTo>
                    <a:lnTo>
                      <a:pt x="4" y="298"/>
                    </a:lnTo>
                    <a:lnTo>
                      <a:pt x="12" y="268"/>
                    </a:lnTo>
                    <a:lnTo>
                      <a:pt x="24" y="240"/>
                    </a:lnTo>
                    <a:lnTo>
                      <a:pt x="38" y="210"/>
                    </a:lnTo>
                    <a:lnTo>
                      <a:pt x="56" y="184"/>
                    </a:lnTo>
                    <a:lnTo>
                      <a:pt x="78" y="156"/>
                    </a:lnTo>
                    <a:lnTo>
                      <a:pt x="104" y="132"/>
                    </a:lnTo>
                    <a:lnTo>
                      <a:pt x="130" y="108"/>
                    </a:lnTo>
                    <a:lnTo>
                      <a:pt x="162" y="86"/>
                    </a:lnTo>
                    <a:lnTo>
                      <a:pt x="194" y="66"/>
                    </a:lnTo>
                    <a:lnTo>
                      <a:pt x="228" y="50"/>
                    </a:lnTo>
                    <a:lnTo>
                      <a:pt x="266" y="34"/>
                    </a:lnTo>
                    <a:lnTo>
                      <a:pt x="306" y="22"/>
                    </a:lnTo>
                    <a:lnTo>
                      <a:pt x="346" y="12"/>
                    </a:lnTo>
                    <a:lnTo>
                      <a:pt x="388" y="4"/>
                    </a:lnTo>
                    <a:lnTo>
                      <a:pt x="428" y="0"/>
                    </a:lnTo>
                    <a:lnTo>
                      <a:pt x="468" y="0"/>
                    </a:lnTo>
                    <a:lnTo>
                      <a:pt x="508" y="2"/>
                    </a:lnTo>
                    <a:lnTo>
                      <a:pt x="546" y="8"/>
                    </a:lnTo>
                    <a:lnTo>
                      <a:pt x="582" y="16"/>
                    </a:lnTo>
                    <a:lnTo>
                      <a:pt x="616" y="26"/>
                    </a:lnTo>
                    <a:lnTo>
                      <a:pt x="650" y="40"/>
                    </a:lnTo>
                    <a:lnTo>
                      <a:pt x="680" y="56"/>
                    </a:lnTo>
                    <a:lnTo>
                      <a:pt x="708" y="74"/>
                    </a:lnTo>
                    <a:lnTo>
                      <a:pt x="732" y="94"/>
                    </a:lnTo>
                    <a:lnTo>
                      <a:pt x="754" y="116"/>
                    </a:lnTo>
                    <a:lnTo>
                      <a:pt x="774" y="140"/>
                    </a:lnTo>
                    <a:lnTo>
                      <a:pt x="790" y="166"/>
                    </a:lnTo>
                    <a:lnTo>
                      <a:pt x="802" y="194"/>
                    </a:lnTo>
                    <a:lnTo>
                      <a:pt x="81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19"/>
              <p:cNvSpPr>
                <a:spLocks/>
              </p:cNvSpPr>
              <p:nvPr/>
            </p:nvSpPr>
            <p:spPr bwMode="auto">
              <a:xfrm>
                <a:off x="3898900" y="3692525"/>
                <a:ext cx="1069975" cy="806450"/>
              </a:xfrm>
              <a:custGeom>
                <a:avLst/>
                <a:gdLst>
                  <a:gd name="T0" fmla="*/ 2147483647 w 674"/>
                  <a:gd name="T1" fmla="*/ 2147483647 h 508"/>
                  <a:gd name="T2" fmla="*/ 2147483647 w 674"/>
                  <a:gd name="T3" fmla="*/ 2147483647 h 508"/>
                  <a:gd name="T4" fmla="*/ 2147483647 w 674"/>
                  <a:gd name="T5" fmla="*/ 2147483647 h 508"/>
                  <a:gd name="T6" fmla="*/ 2147483647 w 674"/>
                  <a:gd name="T7" fmla="*/ 2147483647 h 508"/>
                  <a:gd name="T8" fmla="*/ 2147483647 w 674"/>
                  <a:gd name="T9" fmla="*/ 2147483647 h 508"/>
                  <a:gd name="T10" fmla="*/ 2147483647 w 674"/>
                  <a:gd name="T11" fmla="*/ 2147483647 h 508"/>
                  <a:gd name="T12" fmla="*/ 2147483647 w 674"/>
                  <a:gd name="T13" fmla="*/ 2147483647 h 508"/>
                  <a:gd name="T14" fmla="*/ 2147483647 w 674"/>
                  <a:gd name="T15" fmla="*/ 2147483647 h 508"/>
                  <a:gd name="T16" fmla="*/ 2147483647 w 674"/>
                  <a:gd name="T17" fmla="*/ 2147483647 h 508"/>
                  <a:gd name="T18" fmla="*/ 2147483647 w 674"/>
                  <a:gd name="T19" fmla="*/ 2147483647 h 508"/>
                  <a:gd name="T20" fmla="*/ 2147483647 w 674"/>
                  <a:gd name="T21" fmla="*/ 2147483647 h 508"/>
                  <a:gd name="T22" fmla="*/ 2147483647 w 674"/>
                  <a:gd name="T23" fmla="*/ 2147483647 h 508"/>
                  <a:gd name="T24" fmla="*/ 2147483647 w 674"/>
                  <a:gd name="T25" fmla="*/ 2147483647 h 508"/>
                  <a:gd name="T26" fmla="*/ 2147483647 w 674"/>
                  <a:gd name="T27" fmla="*/ 2147483647 h 508"/>
                  <a:gd name="T28" fmla="*/ 2147483647 w 674"/>
                  <a:gd name="T29" fmla="*/ 2147483647 h 508"/>
                  <a:gd name="T30" fmla="*/ 2147483647 w 674"/>
                  <a:gd name="T31" fmla="*/ 2147483647 h 508"/>
                  <a:gd name="T32" fmla="*/ 2147483647 w 674"/>
                  <a:gd name="T33" fmla="*/ 2147483647 h 508"/>
                  <a:gd name="T34" fmla="*/ 2147483647 w 674"/>
                  <a:gd name="T35" fmla="*/ 2147483647 h 508"/>
                  <a:gd name="T36" fmla="*/ 0 w 674"/>
                  <a:gd name="T37" fmla="*/ 2147483647 h 508"/>
                  <a:gd name="T38" fmla="*/ 2147483647 w 674"/>
                  <a:gd name="T39" fmla="*/ 2147483647 h 508"/>
                  <a:gd name="T40" fmla="*/ 2147483647 w 674"/>
                  <a:gd name="T41" fmla="*/ 2147483647 h 508"/>
                  <a:gd name="T42" fmla="*/ 2147483647 w 674"/>
                  <a:gd name="T43" fmla="*/ 2147483647 h 508"/>
                  <a:gd name="T44" fmla="*/ 2147483647 w 674"/>
                  <a:gd name="T45" fmla="*/ 2147483647 h 508"/>
                  <a:gd name="T46" fmla="*/ 2147483647 w 674"/>
                  <a:gd name="T47" fmla="*/ 2147483647 h 508"/>
                  <a:gd name="T48" fmla="*/ 2147483647 w 674"/>
                  <a:gd name="T49" fmla="*/ 2147483647 h 508"/>
                  <a:gd name="T50" fmla="*/ 2147483647 w 674"/>
                  <a:gd name="T51" fmla="*/ 2147483647 h 508"/>
                  <a:gd name="T52" fmla="*/ 2147483647 w 674"/>
                  <a:gd name="T53" fmla="*/ 2147483647 h 508"/>
                  <a:gd name="T54" fmla="*/ 2147483647 w 674"/>
                  <a:gd name="T55" fmla="*/ 0 h 508"/>
                  <a:gd name="T56" fmla="*/ 2147483647 w 674"/>
                  <a:gd name="T57" fmla="*/ 2147483647 h 508"/>
                  <a:gd name="T58" fmla="*/ 2147483647 w 674"/>
                  <a:gd name="T59" fmla="*/ 2147483647 h 508"/>
                  <a:gd name="T60" fmla="*/ 2147483647 w 674"/>
                  <a:gd name="T61" fmla="*/ 2147483647 h 508"/>
                  <a:gd name="T62" fmla="*/ 2147483647 w 674"/>
                  <a:gd name="T63" fmla="*/ 2147483647 h 508"/>
                  <a:gd name="T64" fmla="*/ 2147483647 w 674"/>
                  <a:gd name="T65" fmla="*/ 2147483647 h 508"/>
                  <a:gd name="T66" fmla="*/ 2147483647 w 674"/>
                  <a:gd name="T67" fmla="*/ 2147483647 h 508"/>
                  <a:gd name="T68" fmla="*/ 2147483647 w 674"/>
                  <a:gd name="T69" fmla="*/ 2147483647 h 5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4"/>
                  <a:gd name="T106" fmla="*/ 0 h 508"/>
                  <a:gd name="T107" fmla="*/ 674 w 674"/>
                  <a:gd name="T108" fmla="*/ 508 h 5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4" h="508">
                    <a:moveTo>
                      <a:pt x="670" y="186"/>
                    </a:moveTo>
                    <a:lnTo>
                      <a:pt x="670" y="186"/>
                    </a:lnTo>
                    <a:lnTo>
                      <a:pt x="674" y="212"/>
                    </a:lnTo>
                    <a:lnTo>
                      <a:pt x="674" y="236"/>
                    </a:lnTo>
                    <a:lnTo>
                      <a:pt x="670" y="262"/>
                    </a:lnTo>
                    <a:lnTo>
                      <a:pt x="664" y="286"/>
                    </a:lnTo>
                    <a:lnTo>
                      <a:pt x="654" y="310"/>
                    </a:lnTo>
                    <a:lnTo>
                      <a:pt x="642" y="334"/>
                    </a:lnTo>
                    <a:lnTo>
                      <a:pt x="626" y="358"/>
                    </a:lnTo>
                    <a:lnTo>
                      <a:pt x="608" y="380"/>
                    </a:lnTo>
                    <a:lnTo>
                      <a:pt x="588" y="400"/>
                    </a:lnTo>
                    <a:lnTo>
                      <a:pt x="564" y="420"/>
                    </a:lnTo>
                    <a:lnTo>
                      <a:pt x="540" y="438"/>
                    </a:lnTo>
                    <a:lnTo>
                      <a:pt x="512" y="454"/>
                    </a:lnTo>
                    <a:lnTo>
                      <a:pt x="484" y="468"/>
                    </a:lnTo>
                    <a:lnTo>
                      <a:pt x="452" y="480"/>
                    </a:lnTo>
                    <a:lnTo>
                      <a:pt x="420" y="492"/>
                    </a:lnTo>
                    <a:lnTo>
                      <a:pt x="386" y="500"/>
                    </a:lnTo>
                    <a:lnTo>
                      <a:pt x="352" y="506"/>
                    </a:lnTo>
                    <a:lnTo>
                      <a:pt x="318" y="508"/>
                    </a:lnTo>
                    <a:lnTo>
                      <a:pt x="286" y="508"/>
                    </a:lnTo>
                    <a:lnTo>
                      <a:pt x="252" y="508"/>
                    </a:lnTo>
                    <a:lnTo>
                      <a:pt x="222" y="502"/>
                    </a:lnTo>
                    <a:lnTo>
                      <a:pt x="192" y="496"/>
                    </a:lnTo>
                    <a:lnTo>
                      <a:pt x="164" y="488"/>
                    </a:lnTo>
                    <a:lnTo>
                      <a:pt x="136" y="476"/>
                    </a:lnTo>
                    <a:lnTo>
                      <a:pt x="110" y="464"/>
                    </a:lnTo>
                    <a:lnTo>
                      <a:pt x="88" y="448"/>
                    </a:lnTo>
                    <a:lnTo>
                      <a:pt x="66" y="432"/>
                    </a:lnTo>
                    <a:lnTo>
                      <a:pt x="48" y="414"/>
                    </a:lnTo>
                    <a:lnTo>
                      <a:pt x="32" y="392"/>
                    </a:lnTo>
                    <a:lnTo>
                      <a:pt x="20" y="372"/>
                    </a:lnTo>
                    <a:lnTo>
                      <a:pt x="10" y="348"/>
                    </a:lnTo>
                    <a:lnTo>
                      <a:pt x="2" y="322"/>
                    </a:lnTo>
                    <a:lnTo>
                      <a:pt x="0" y="298"/>
                    </a:lnTo>
                    <a:lnTo>
                      <a:pt x="0" y="272"/>
                    </a:lnTo>
                    <a:lnTo>
                      <a:pt x="2" y="246"/>
                    </a:lnTo>
                    <a:lnTo>
                      <a:pt x="10" y="222"/>
                    </a:lnTo>
                    <a:lnTo>
                      <a:pt x="18" y="198"/>
                    </a:lnTo>
                    <a:lnTo>
                      <a:pt x="32" y="174"/>
                    </a:lnTo>
                    <a:lnTo>
                      <a:pt x="46" y="152"/>
                    </a:lnTo>
                    <a:lnTo>
                      <a:pt x="64" y="130"/>
                    </a:lnTo>
                    <a:lnTo>
                      <a:pt x="86" y="108"/>
                    </a:lnTo>
                    <a:lnTo>
                      <a:pt x="108" y="90"/>
                    </a:lnTo>
                    <a:lnTo>
                      <a:pt x="132" y="72"/>
                    </a:lnTo>
                    <a:lnTo>
                      <a:pt x="160" y="56"/>
                    </a:lnTo>
                    <a:lnTo>
                      <a:pt x="188" y="40"/>
                    </a:lnTo>
                    <a:lnTo>
                      <a:pt x="220" y="28"/>
                    </a:lnTo>
                    <a:lnTo>
                      <a:pt x="252" y="18"/>
                    </a:lnTo>
                    <a:lnTo>
                      <a:pt x="286" y="10"/>
                    </a:lnTo>
                    <a:lnTo>
                      <a:pt x="320" y="4"/>
                    </a:lnTo>
                    <a:lnTo>
                      <a:pt x="354" y="0"/>
                    </a:lnTo>
                    <a:lnTo>
                      <a:pt x="388" y="0"/>
                    </a:lnTo>
                    <a:lnTo>
                      <a:pt x="420" y="2"/>
                    </a:lnTo>
                    <a:lnTo>
                      <a:pt x="450" y="6"/>
                    </a:lnTo>
                    <a:lnTo>
                      <a:pt x="480" y="12"/>
                    </a:lnTo>
                    <a:lnTo>
                      <a:pt x="510" y="22"/>
                    </a:lnTo>
                    <a:lnTo>
                      <a:pt x="536" y="32"/>
                    </a:lnTo>
                    <a:lnTo>
                      <a:pt x="562" y="46"/>
                    </a:lnTo>
                    <a:lnTo>
                      <a:pt x="584" y="60"/>
                    </a:lnTo>
                    <a:lnTo>
                      <a:pt x="606" y="78"/>
                    </a:lnTo>
                    <a:lnTo>
                      <a:pt x="624" y="96"/>
                    </a:lnTo>
                    <a:lnTo>
                      <a:pt x="640" y="116"/>
                    </a:lnTo>
                    <a:lnTo>
                      <a:pt x="652" y="138"/>
                    </a:lnTo>
                    <a:lnTo>
                      <a:pt x="662" y="160"/>
                    </a:lnTo>
                    <a:lnTo>
                      <a:pt x="670" y="18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20"/>
              <p:cNvSpPr>
                <a:spLocks/>
              </p:cNvSpPr>
              <p:nvPr/>
            </p:nvSpPr>
            <p:spPr bwMode="auto">
              <a:xfrm>
                <a:off x="4006850" y="3730625"/>
                <a:ext cx="825500" cy="622300"/>
              </a:xfrm>
              <a:custGeom>
                <a:avLst/>
                <a:gdLst>
                  <a:gd name="T0" fmla="*/ 2147483647 w 520"/>
                  <a:gd name="T1" fmla="*/ 2147483647 h 392"/>
                  <a:gd name="T2" fmla="*/ 2147483647 w 520"/>
                  <a:gd name="T3" fmla="*/ 2147483647 h 392"/>
                  <a:gd name="T4" fmla="*/ 2147483647 w 520"/>
                  <a:gd name="T5" fmla="*/ 2147483647 h 392"/>
                  <a:gd name="T6" fmla="*/ 2147483647 w 520"/>
                  <a:gd name="T7" fmla="*/ 2147483647 h 392"/>
                  <a:gd name="T8" fmla="*/ 2147483647 w 520"/>
                  <a:gd name="T9" fmla="*/ 2147483647 h 392"/>
                  <a:gd name="T10" fmla="*/ 2147483647 w 520"/>
                  <a:gd name="T11" fmla="*/ 2147483647 h 392"/>
                  <a:gd name="T12" fmla="*/ 2147483647 w 520"/>
                  <a:gd name="T13" fmla="*/ 2147483647 h 392"/>
                  <a:gd name="T14" fmla="*/ 2147483647 w 520"/>
                  <a:gd name="T15" fmla="*/ 2147483647 h 392"/>
                  <a:gd name="T16" fmla="*/ 2147483647 w 520"/>
                  <a:gd name="T17" fmla="*/ 2147483647 h 392"/>
                  <a:gd name="T18" fmla="*/ 2147483647 w 520"/>
                  <a:gd name="T19" fmla="*/ 2147483647 h 392"/>
                  <a:gd name="T20" fmla="*/ 2147483647 w 520"/>
                  <a:gd name="T21" fmla="*/ 2147483647 h 392"/>
                  <a:gd name="T22" fmla="*/ 2147483647 w 520"/>
                  <a:gd name="T23" fmla="*/ 2147483647 h 392"/>
                  <a:gd name="T24" fmla="*/ 2147483647 w 520"/>
                  <a:gd name="T25" fmla="*/ 2147483647 h 392"/>
                  <a:gd name="T26" fmla="*/ 2147483647 w 520"/>
                  <a:gd name="T27" fmla="*/ 2147483647 h 392"/>
                  <a:gd name="T28" fmla="*/ 2147483647 w 520"/>
                  <a:gd name="T29" fmla="*/ 2147483647 h 392"/>
                  <a:gd name="T30" fmla="*/ 2147483647 w 520"/>
                  <a:gd name="T31" fmla="*/ 2147483647 h 392"/>
                  <a:gd name="T32" fmla="*/ 2147483647 w 520"/>
                  <a:gd name="T33" fmla="*/ 2147483647 h 392"/>
                  <a:gd name="T34" fmla="*/ 2147483647 w 520"/>
                  <a:gd name="T35" fmla="*/ 2147483647 h 392"/>
                  <a:gd name="T36" fmla="*/ 2147483647 w 520"/>
                  <a:gd name="T37" fmla="*/ 2147483647 h 392"/>
                  <a:gd name="T38" fmla="*/ 2147483647 w 520"/>
                  <a:gd name="T39" fmla="*/ 2147483647 h 392"/>
                  <a:gd name="T40" fmla="*/ 2147483647 w 520"/>
                  <a:gd name="T41" fmla="*/ 2147483647 h 392"/>
                  <a:gd name="T42" fmla="*/ 2147483647 w 520"/>
                  <a:gd name="T43" fmla="*/ 2147483647 h 392"/>
                  <a:gd name="T44" fmla="*/ 2147483647 w 520"/>
                  <a:gd name="T45" fmla="*/ 2147483647 h 392"/>
                  <a:gd name="T46" fmla="*/ 2147483647 w 520"/>
                  <a:gd name="T47" fmla="*/ 2147483647 h 392"/>
                  <a:gd name="T48" fmla="*/ 2147483647 w 520"/>
                  <a:gd name="T49" fmla="*/ 2147483647 h 392"/>
                  <a:gd name="T50" fmla="*/ 2147483647 w 520"/>
                  <a:gd name="T51" fmla="*/ 2147483647 h 392"/>
                  <a:gd name="T52" fmla="*/ 2147483647 w 520"/>
                  <a:gd name="T53" fmla="*/ 2147483647 h 392"/>
                  <a:gd name="T54" fmla="*/ 2147483647 w 520"/>
                  <a:gd name="T55" fmla="*/ 0 h 392"/>
                  <a:gd name="T56" fmla="*/ 2147483647 w 520"/>
                  <a:gd name="T57" fmla="*/ 2147483647 h 392"/>
                  <a:gd name="T58" fmla="*/ 2147483647 w 520"/>
                  <a:gd name="T59" fmla="*/ 2147483647 h 392"/>
                  <a:gd name="T60" fmla="*/ 2147483647 w 520"/>
                  <a:gd name="T61" fmla="*/ 2147483647 h 392"/>
                  <a:gd name="T62" fmla="*/ 2147483647 w 520"/>
                  <a:gd name="T63" fmla="*/ 2147483647 h 392"/>
                  <a:gd name="T64" fmla="*/ 2147483647 w 520"/>
                  <a:gd name="T65" fmla="*/ 2147483647 h 392"/>
                  <a:gd name="T66" fmla="*/ 2147483647 w 520"/>
                  <a:gd name="T67" fmla="*/ 2147483647 h 392"/>
                  <a:gd name="T68" fmla="*/ 2147483647 w 520"/>
                  <a:gd name="T69" fmla="*/ 2147483647 h 3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0"/>
                  <a:gd name="T106" fmla="*/ 0 h 392"/>
                  <a:gd name="T107" fmla="*/ 520 w 520"/>
                  <a:gd name="T108" fmla="*/ 392 h 3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0" h="392">
                    <a:moveTo>
                      <a:pt x="518" y="142"/>
                    </a:moveTo>
                    <a:lnTo>
                      <a:pt x="518" y="142"/>
                    </a:lnTo>
                    <a:lnTo>
                      <a:pt x="520" y="162"/>
                    </a:lnTo>
                    <a:lnTo>
                      <a:pt x="520" y="182"/>
                    </a:lnTo>
                    <a:lnTo>
                      <a:pt x="518" y="202"/>
                    </a:lnTo>
                    <a:lnTo>
                      <a:pt x="514" y="220"/>
                    </a:lnTo>
                    <a:lnTo>
                      <a:pt x="506" y="240"/>
                    </a:lnTo>
                    <a:lnTo>
                      <a:pt x="496" y="258"/>
                    </a:lnTo>
                    <a:lnTo>
                      <a:pt x="484" y="276"/>
                    </a:lnTo>
                    <a:lnTo>
                      <a:pt x="470" y="292"/>
                    </a:lnTo>
                    <a:lnTo>
                      <a:pt x="454" y="308"/>
                    </a:lnTo>
                    <a:lnTo>
                      <a:pt x="436" y="324"/>
                    </a:lnTo>
                    <a:lnTo>
                      <a:pt x="418" y="336"/>
                    </a:lnTo>
                    <a:lnTo>
                      <a:pt x="396" y="350"/>
                    </a:lnTo>
                    <a:lnTo>
                      <a:pt x="374" y="360"/>
                    </a:lnTo>
                    <a:lnTo>
                      <a:pt x="350" y="370"/>
                    </a:lnTo>
                    <a:lnTo>
                      <a:pt x="326" y="378"/>
                    </a:lnTo>
                    <a:lnTo>
                      <a:pt x="300" y="386"/>
                    </a:lnTo>
                    <a:lnTo>
                      <a:pt x="274" y="390"/>
                    </a:lnTo>
                    <a:lnTo>
                      <a:pt x="248" y="392"/>
                    </a:lnTo>
                    <a:lnTo>
                      <a:pt x="222" y="392"/>
                    </a:lnTo>
                    <a:lnTo>
                      <a:pt x="196" y="390"/>
                    </a:lnTo>
                    <a:lnTo>
                      <a:pt x="172" y="388"/>
                    </a:lnTo>
                    <a:lnTo>
                      <a:pt x="150" y="382"/>
                    </a:lnTo>
                    <a:lnTo>
                      <a:pt x="128" y="376"/>
                    </a:lnTo>
                    <a:lnTo>
                      <a:pt x="106" y="368"/>
                    </a:lnTo>
                    <a:lnTo>
                      <a:pt x="88" y="358"/>
                    </a:lnTo>
                    <a:lnTo>
                      <a:pt x="70" y="346"/>
                    </a:lnTo>
                    <a:lnTo>
                      <a:pt x="54" y="332"/>
                    </a:lnTo>
                    <a:lnTo>
                      <a:pt x="38" y="318"/>
                    </a:lnTo>
                    <a:lnTo>
                      <a:pt x="26" y="302"/>
                    </a:lnTo>
                    <a:lnTo>
                      <a:pt x="16" y="286"/>
                    </a:lnTo>
                    <a:lnTo>
                      <a:pt x="8" y="268"/>
                    </a:lnTo>
                    <a:lnTo>
                      <a:pt x="4" y="248"/>
                    </a:lnTo>
                    <a:lnTo>
                      <a:pt x="0" y="230"/>
                    </a:lnTo>
                    <a:lnTo>
                      <a:pt x="2" y="210"/>
                    </a:lnTo>
                    <a:lnTo>
                      <a:pt x="4" y="190"/>
                    </a:lnTo>
                    <a:lnTo>
                      <a:pt x="8" y="172"/>
                    </a:lnTo>
                    <a:lnTo>
                      <a:pt x="16" y="152"/>
                    </a:lnTo>
                    <a:lnTo>
                      <a:pt x="26" y="134"/>
                    </a:lnTo>
                    <a:lnTo>
                      <a:pt x="38" y="116"/>
                    </a:lnTo>
                    <a:lnTo>
                      <a:pt x="52" y="100"/>
                    </a:lnTo>
                    <a:lnTo>
                      <a:pt x="68" y="84"/>
                    </a:lnTo>
                    <a:lnTo>
                      <a:pt x="84" y="68"/>
                    </a:lnTo>
                    <a:lnTo>
                      <a:pt x="104" y="54"/>
                    </a:lnTo>
                    <a:lnTo>
                      <a:pt x="124" y="42"/>
                    </a:lnTo>
                    <a:lnTo>
                      <a:pt x="148" y="30"/>
                    </a:lnTo>
                    <a:lnTo>
                      <a:pt x="170" y="22"/>
                    </a:lnTo>
                    <a:lnTo>
                      <a:pt x="196" y="14"/>
                    </a:lnTo>
                    <a:lnTo>
                      <a:pt x="222" y="6"/>
                    </a:lnTo>
                    <a:lnTo>
                      <a:pt x="248" y="2"/>
                    </a:lnTo>
                    <a:lnTo>
                      <a:pt x="274" y="0"/>
                    </a:lnTo>
                    <a:lnTo>
                      <a:pt x="300" y="0"/>
                    </a:lnTo>
                    <a:lnTo>
                      <a:pt x="326" y="0"/>
                    </a:lnTo>
                    <a:lnTo>
                      <a:pt x="350" y="4"/>
                    </a:lnTo>
                    <a:lnTo>
                      <a:pt x="372" y="10"/>
                    </a:lnTo>
                    <a:lnTo>
                      <a:pt x="394" y="16"/>
                    </a:lnTo>
                    <a:lnTo>
                      <a:pt x="416" y="24"/>
                    </a:lnTo>
                    <a:lnTo>
                      <a:pt x="434" y="34"/>
                    </a:lnTo>
                    <a:lnTo>
                      <a:pt x="452" y="46"/>
                    </a:lnTo>
                    <a:lnTo>
                      <a:pt x="468" y="60"/>
                    </a:lnTo>
                    <a:lnTo>
                      <a:pt x="482" y="74"/>
                    </a:lnTo>
                    <a:lnTo>
                      <a:pt x="494" y="90"/>
                    </a:lnTo>
                    <a:lnTo>
                      <a:pt x="506" y="106"/>
                    </a:lnTo>
                    <a:lnTo>
                      <a:pt x="512" y="124"/>
                    </a:lnTo>
                    <a:lnTo>
                      <a:pt x="518"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Freeform 21"/>
              <p:cNvSpPr>
                <a:spLocks/>
              </p:cNvSpPr>
              <p:nvPr/>
            </p:nvSpPr>
            <p:spPr bwMode="auto">
              <a:xfrm>
                <a:off x="4108450" y="3771900"/>
                <a:ext cx="609600" cy="463550"/>
              </a:xfrm>
              <a:custGeom>
                <a:avLst/>
                <a:gdLst>
                  <a:gd name="T0" fmla="*/ 2147483647 w 384"/>
                  <a:gd name="T1" fmla="*/ 2147483647 h 292"/>
                  <a:gd name="T2" fmla="*/ 2147483647 w 384"/>
                  <a:gd name="T3" fmla="*/ 2147483647 h 292"/>
                  <a:gd name="T4" fmla="*/ 2147483647 w 384"/>
                  <a:gd name="T5" fmla="*/ 2147483647 h 292"/>
                  <a:gd name="T6" fmla="*/ 2147483647 w 384"/>
                  <a:gd name="T7" fmla="*/ 2147483647 h 292"/>
                  <a:gd name="T8" fmla="*/ 2147483647 w 384"/>
                  <a:gd name="T9" fmla="*/ 2147483647 h 292"/>
                  <a:gd name="T10" fmla="*/ 2147483647 w 384"/>
                  <a:gd name="T11" fmla="*/ 2147483647 h 292"/>
                  <a:gd name="T12" fmla="*/ 2147483647 w 384"/>
                  <a:gd name="T13" fmla="*/ 2147483647 h 292"/>
                  <a:gd name="T14" fmla="*/ 2147483647 w 384"/>
                  <a:gd name="T15" fmla="*/ 2147483647 h 292"/>
                  <a:gd name="T16" fmla="*/ 2147483647 w 384"/>
                  <a:gd name="T17" fmla="*/ 2147483647 h 292"/>
                  <a:gd name="T18" fmla="*/ 2147483647 w 384"/>
                  <a:gd name="T19" fmla="*/ 2147483647 h 292"/>
                  <a:gd name="T20" fmla="*/ 2147483647 w 384"/>
                  <a:gd name="T21" fmla="*/ 2147483647 h 292"/>
                  <a:gd name="T22" fmla="*/ 2147483647 w 384"/>
                  <a:gd name="T23" fmla="*/ 2147483647 h 292"/>
                  <a:gd name="T24" fmla="*/ 2147483647 w 384"/>
                  <a:gd name="T25" fmla="*/ 2147483647 h 292"/>
                  <a:gd name="T26" fmla="*/ 2147483647 w 384"/>
                  <a:gd name="T27" fmla="*/ 2147483647 h 292"/>
                  <a:gd name="T28" fmla="*/ 2147483647 w 384"/>
                  <a:gd name="T29" fmla="*/ 2147483647 h 292"/>
                  <a:gd name="T30" fmla="*/ 2147483647 w 384"/>
                  <a:gd name="T31" fmla="*/ 2147483647 h 292"/>
                  <a:gd name="T32" fmla="*/ 2147483647 w 384"/>
                  <a:gd name="T33" fmla="*/ 2147483647 h 292"/>
                  <a:gd name="T34" fmla="*/ 2147483647 w 384"/>
                  <a:gd name="T35" fmla="*/ 2147483647 h 292"/>
                  <a:gd name="T36" fmla="*/ 0 w 384"/>
                  <a:gd name="T37" fmla="*/ 2147483647 h 292"/>
                  <a:gd name="T38" fmla="*/ 2147483647 w 384"/>
                  <a:gd name="T39" fmla="*/ 2147483647 h 292"/>
                  <a:gd name="T40" fmla="*/ 2147483647 w 384"/>
                  <a:gd name="T41" fmla="*/ 2147483647 h 292"/>
                  <a:gd name="T42" fmla="*/ 2147483647 w 384"/>
                  <a:gd name="T43" fmla="*/ 2147483647 h 292"/>
                  <a:gd name="T44" fmla="*/ 2147483647 w 384"/>
                  <a:gd name="T45" fmla="*/ 2147483647 h 292"/>
                  <a:gd name="T46" fmla="*/ 2147483647 w 384"/>
                  <a:gd name="T47" fmla="*/ 2147483647 h 292"/>
                  <a:gd name="T48" fmla="*/ 2147483647 w 384"/>
                  <a:gd name="T49" fmla="*/ 2147483647 h 292"/>
                  <a:gd name="T50" fmla="*/ 2147483647 w 384"/>
                  <a:gd name="T51" fmla="*/ 2147483647 h 292"/>
                  <a:gd name="T52" fmla="*/ 2147483647 w 384"/>
                  <a:gd name="T53" fmla="*/ 2147483647 h 292"/>
                  <a:gd name="T54" fmla="*/ 2147483647 w 384"/>
                  <a:gd name="T55" fmla="*/ 0 h 292"/>
                  <a:gd name="T56" fmla="*/ 2147483647 w 384"/>
                  <a:gd name="T57" fmla="*/ 2147483647 h 292"/>
                  <a:gd name="T58" fmla="*/ 2147483647 w 384"/>
                  <a:gd name="T59" fmla="*/ 2147483647 h 292"/>
                  <a:gd name="T60" fmla="*/ 2147483647 w 384"/>
                  <a:gd name="T61" fmla="*/ 2147483647 h 292"/>
                  <a:gd name="T62" fmla="*/ 2147483647 w 384"/>
                  <a:gd name="T63" fmla="*/ 2147483647 h 292"/>
                  <a:gd name="T64" fmla="*/ 2147483647 w 384"/>
                  <a:gd name="T65" fmla="*/ 2147483647 h 292"/>
                  <a:gd name="T66" fmla="*/ 2147483647 w 384"/>
                  <a:gd name="T67" fmla="*/ 2147483647 h 292"/>
                  <a:gd name="T68" fmla="*/ 2147483647 w 384"/>
                  <a:gd name="T69" fmla="*/ 2147483647 h 2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4"/>
                  <a:gd name="T106" fmla="*/ 0 h 292"/>
                  <a:gd name="T107" fmla="*/ 384 w 384"/>
                  <a:gd name="T108" fmla="*/ 292 h 2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4" h="292">
                    <a:moveTo>
                      <a:pt x="382" y="106"/>
                    </a:moveTo>
                    <a:lnTo>
                      <a:pt x="382" y="106"/>
                    </a:lnTo>
                    <a:lnTo>
                      <a:pt x="384" y="120"/>
                    </a:lnTo>
                    <a:lnTo>
                      <a:pt x="384" y="136"/>
                    </a:lnTo>
                    <a:lnTo>
                      <a:pt x="382" y="150"/>
                    </a:lnTo>
                    <a:lnTo>
                      <a:pt x="380" y="164"/>
                    </a:lnTo>
                    <a:lnTo>
                      <a:pt x="374" y="178"/>
                    </a:lnTo>
                    <a:lnTo>
                      <a:pt x="366" y="192"/>
                    </a:lnTo>
                    <a:lnTo>
                      <a:pt x="358" y="204"/>
                    </a:lnTo>
                    <a:lnTo>
                      <a:pt x="348" y="216"/>
                    </a:lnTo>
                    <a:lnTo>
                      <a:pt x="336" y="228"/>
                    </a:lnTo>
                    <a:lnTo>
                      <a:pt x="322" y="240"/>
                    </a:lnTo>
                    <a:lnTo>
                      <a:pt x="308" y="250"/>
                    </a:lnTo>
                    <a:lnTo>
                      <a:pt x="292" y="260"/>
                    </a:lnTo>
                    <a:lnTo>
                      <a:pt x="276" y="268"/>
                    </a:lnTo>
                    <a:lnTo>
                      <a:pt x="258" y="274"/>
                    </a:lnTo>
                    <a:lnTo>
                      <a:pt x="240" y="280"/>
                    </a:lnTo>
                    <a:lnTo>
                      <a:pt x="220" y="286"/>
                    </a:lnTo>
                    <a:lnTo>
                      <a:pt x="202" y="288"/>
                    </a:lnTo>
                    <a:lnTo>
                      <a:pt x="182" y="290"/>
                    </a:lnTo>
                    <a:lnTo>
                      <a:pt x="162" y="292"/>
                    </a:lnTo>
                    <a:lnTo>
                      <a:pt x="144" y="290"/>
                    </a:lnTo>
                    <a:lnTo>
                      <a:pt x="126" y="288"/>
                    </a:lnTo>
                    <a:lnTo>
                      <a:pt x="110" y="284"/>
                    </a:lnTo>
                    <a:lnTo>
                      <a:pt x="92" y="278"/>
                    </a:lnTo>
                    <a:lnTo>
                      <a:pt x="78" y="272"/>
                    </a:lnTo>
                    <a:lnTo>
                      <a:pt x="64" y="264"/>
                    </a:lnTo>
                    <a:lnTo>
                      <a:pt x="50" y="256"/>
                    </a:lnTo>
                    <a:lnTo>
                      <a:pt x="38" y="246"/>
                    </a:lnTo>
                    <a:lnTo>
                      <a:pt x="28" y="236"/>
                    </a:lnTo>
                    <a:lnTo>
                      <a:pt x="18" y="224"/>
                    </a:lnTo>
                    <a:lnTo>
                      <a:pt x="10" y="212"/>
                    </a:lnTo>
                    <a:lnTo>
                      <a:pt x="6" y="198"/>
                    </a:lnTo>
                    <a:lnTo>
                      <a:pt x="2" y="184"/>
                    </a:lnTo>
                    <a:lnTo>
                      <a:pt x="0" y="170"/>
                    </a:lnTo>
                    <a:lnTo>
                      <a:pt x="0" y="156"/>
                    </a:lnTo>
                    <a:lnTo>
                      <a:pt x="2" y="142"/>
                    </a:lnTo>
                    <a:lnTo>
                      <a:pt x="4" y="126"/>
                    </a:lnTo>
                    <a:lnTo>
                      <a:pt x="10" y="112"/>
                    </a:lnTo>
                    <a:lnTo>
                      <a:pt x="18" y="100"/>
                    </a:lnTo>
                    <a:lnTo>
                      <a:pt x="26" y="86"/>
                    </a:lnTo>
                    <a:lnTo>
                      <a:pt x="36" y="74"/>
                    </a:lnTo>
                    <a:lnTo>
                      <a:pt x="48" y="62"/>
                    </a:lnTo>
                    <a:lnTo>
                      <a:pt x="62" y="50"/>
                    </a:lnTo>
                    <a:lnTo>
                      <a:pt x="76" y="40"/>
                    </a:lnTo>
                    <a:lnTo>
                      <a:pt x="92" y="32"/>
                    </a:lnTo>
                    <a:lnTo>
                      <a:pt x="108" y="22"/>
                    </a:lnTo>
                    <a:lnTo>
                      <a:pt x="126" y="16"/>
                    </a:lnTo>
                    <a:lnTo>
                      <a:pt x="144" y="10"/>
                    </a:lnTo>
                    <a:lnTo>
                      <a:pt x="164" y="4"/>
                    </a:lnTo>
                    <a:lnTo>
                      <a:pt x="182" y="2"/>
                    </a:lnTo>
                    <a:lnTo>
                      <a:pt x="202" y="0"/>
                    </a:lnTo>
                    <a:lnTo>
                      <a:pt x="222" y="0"/>
                    </a:lnTo>
                    <a:lnTo>
                      <a:pt x="240" y="0"/>
                    </a:lnTo>
                    <a:lnTo>
                      <a:pt x="258" y="4"/>
                    </a:lnTo>
                    <a:lnTo>
                      <a:pt x="274" y="6"/>
                    </a:lnTo>
                    <a:lnTo>
                      <a:pt x="292" y="12"/>
                    </a:lnTo>
                    <a:lnTo>
                      <a:pt x="306" y="18"/>
                    </a:lnTo>
                    <a:lnTo>
                      <a:pt x="320" y="26"/>
                    </a:lnTo>
                    <a:lnTo>
                      <a:pt x="334" y="34"/>
                    </a:lnTo>
                    <a:lnTo>
                      <a:pt x="346" y="44"/>
                    </a:lnTo>
                    <a:lnTo>
                      <a:pt x="356" y="54"/>
                    </a:lnTo>
                    <a:lnTo>
                      <a:pt x="366" y="66"/>
                    </a:lnTo>
                    <a:lnTo>
                      <a:pt x="374" y="78"/>
                    </a:lnTo>
                    <a:lnTo>
                      <a:pt x="378" y="92"/>
                    </a:lnTo>
                    <a:lnTo>
                      <a:pt x="382" y="10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 name="Freeform 22"/>
              <p:cNvSpPr>
                <a:spLocks/>
              </p:cNvSpPr>
              <p:nvPr/>
            </p:nvSpPr>
            <p:spPr bwMode="auto">
              <a:xfrm>
                <a:off x="4206875" y="3810000"/>
                <a:ext cx="396875" cy="301625"/>
              </a:xfrm>
              <a:custGeom>
                <a:avLst/>
                <a:gdLst>
                  <a:gd name="T0" fmla="*/ 2147483647 w 250"/>
                  <a:gd name="T1" fmla="*/ 2147483647 h 190"/>
                  <a:gd name="T2" fmla="*/ 2147483647 w 250"/>
                  <a:gd name="T3" fmla="*/ 2147483647 h 190"/>
                  <a:gd name="T4" fmla="*/ 2147483647 w 250"/>
                  <a:gd name="T5" fmla="*/ 2147483647 h 190"/>
                  <a:gd name="T6" fmla="*/ 2147483647 w 250"/>
                  <a:gd name="T7" fmla="*/ 2147483647 h 190"/>
                  <a:gd name="T8" fmla="*/ 2147483647 w 250"/>
                  <a:gd name="T9" fmla="*/ 2147483647 h 190"/>
                  <a:gd name="T10" fmla="*/ 2147483647 w 250"/>
                  <a:gd name="T11" fmla="*/ 2147483647 h 190"/>
                  <a:gd name="T12" fmla="*/ 2147483647 w 250"/>
                  <a:gd name="T13" fmla="*/ 2147483647 h 190"/>
                  <a:gd name="T14" fmla="*/ 2147483647 w 250"/>
                  <a:gd name="T15" fmla="*/ 2147483647 h 190"/>
                  <a:gd name="T16" fmla="*/ 2147483647 w 250"/>
                  <a:gd name="T17" fmla="*/ 2147483647 h 190"/>
                  <a:gd name="T18" fmla="*/ 2147483647 w 250"/>
                  <a:gd name="T19" fmla="*/ 2147483647 h 190"/>
                  <a:gd name="T20" fmla="*/ 2147483647 w 250"/>
                  <a:gd name="T21" fmla="*/ 2147483647 h 190"/>
                  <a:gd name="T22" fmla="*/ 2147483647 w 250"/>
                  <a:gd name="T23" fmla="*/ 2147483647 h 190"/>
                  <a:gd name="T24" fmla="*/ 2147483647 w 250"/>
                  <a:gd name="T25" fmla="*/ 2147483647 h 190"/>
                  <a:gd name="T26" fmla="*/ 2147483647 w 250"/>
                  <a:gd name="T27" fmla="*/ 2147483647 h 190"/>
                  <a:gd name="T28" fmla="*/ 2147483647 w 250"/>
                  <a:gd name="T29" fmla="*/ 2147483647 h 190"/>
                  <a:gd name="T30" fmla="*/ 2147483647 w 250"/>
                  <a:gd name="T31" fmla="*/ 2147483647 h 190"/>
                  <a:gd name="T32" fmla="*/ 2147483647 w 250"/>
                  <a:gd name="T33" fmla="*/ 2147483647 h 190"/>
                  <a:gd name="T34" fmla="*/ 2147483647 w 250"/>
                  <a:gd name="T35" fmla="*/ 2147483647 h 190"/>
                  <a:gd name="T36" fmla="*/ 2147483647 w 250"/>
                  <a:gd name="T37" fmla="*/ 2147483647 h 190"/>
                  <a:gd name="T38" fmla="*/ 2147483647 w 250"/>
                  <a:gd name="T39" fmla="*/ 2147483647 h 190"/>
                  <a:gd name="T40" fmla="*/ 2147483647 w 250"/>
                  <a:gd name="T41" fmla="*/ 2147483647 h 190"/>
                  <a:gd name="T42" fmla="*/ 2147483647 w 250"/>
                  <a:gd name="T43" fmla="*/ 2147483647 h 190"/>
                  <a:gd name="T44" fmla="*/ 0 w 250"/>
                  <a:gd name="T45" fmla="*/ 2147483647 h 190"/>
                  <a:gd name="T46" fmla="*/ 0 w 250"/>
                  <a:gd name="T47" fmla="*/ 2147483647 h 190"/>
                  <a:gd name="T48" fmla="*/ 0 w 250"/>
                  <a:gd name="T49" fmla="*/ 2147483647 h 190"/>
                  <a:gd name="T50" fmla="*/ 0 w 250"/>
                  <a:gd name="T51" fmla="*/ 2147483647 h 190"/>
                  <a:gd name="T52" fmla="*/ 0 w 250"/>
                  <a:gd name="T53" fmla="*/ 2147483647 h 190"/>
                  <a:gd name="T54" fmla="*/ 2147483647 w 250"/>
                  <a:gd name="T55" fmla="*/ 2147483647 h 190"/>
                  <a:gd name="T56" fmla="*/ 2147483647 w 250"/>
                  <a:gd name="T57" fmla="*/ 2147483647 h 190"/>
                  <a:gd name="T58" fmla="*/ 2147483647 w 250"/>
                  <a:gd name="T59" fmla="*/ 2147483647 h 190"/>
                  <a:gd name="T60" fmla="*/ 2147483647 w 250"/>
                  <a:gd name="T61" fmla="*/ 2147483647 h 190"/>
                  <a:gd name="T62" fmla="*/ 2147483647 w 250"/>
                  <a:gd name="T63" fmla="*/ 2147483647 h 190"/>
                  <a:gd name="T64" fmla="*/ 2147483647 w 250"/>
                  <a:gd name="T65" fmla="*/ 2147483647 h 190"/>
                  <a:gd name="T66" fmla="*/ 2147483647 w 250"/>
                  <a:gd name="T67" fmla="*/ 2147483647 h 190"/>
                  <a:gd name="T68" fmla="*/ 2147483647 w 250"/>
                  <a:gd name="T69" fmla="*/ 2147483647 h 190"/>
                  <a:gd name="T70" fmla="*/ 2147483647 w 250"/>
                  <a:gd name="T71" fmla="*/ 0 h 190"/>
                  <a:gd name="T72" fmla="*/ 2147483647 w 250"/>
                  <a:gd name="T73" fmla="*/ 0 h 190"/>
                  <a:gd name="T74" fmla="*/ 2147483647 w 250"/>
                  <a:gd name="T75" fmla="*/ 2147483647 h 190"/>
                  <a:gd name="T76" fmla="*/ 2147483647 w 250"/>
                  <a:gd name="T77" fmla="*/ 2147483647 h 190"/>
                  <a:gd name="T78" fmla="*/ 2147483647 w 250"/>
                  <a:gd name="T79" fmla="*/ 2147483647 h 190"/>
                  <a:gd name="T80" fmla="*/ 2147483647 w 250"/>
                  <a:gd name="T81" fmla="*/ 2147483647 h 190"/>
                  <a:gd name="T82" fmla="*/ 2147483647 w 250"/>
                  <a:gd name="T83" fmla="*/ 2147483647 h 190"/>
                  <a:gd name="T84" fmla="*/ 2147483647 w 250"/>
                  <a:gd name="T85" fmla="*/ 2147483647 h 190"/>
                  <a:gd name="T86" fmla="*/ 2147483647 w 250"/>
                  <a:gd name="T87" fmla="*/ 2147483647 h 190"/>
                  <a:gd name="T88" fmla="*/ 2147483647 w 250"/>
                  <a:gd name="T89" fmla="*/ 2147483647 h 190"/>
                  <a:gd name="T90" fmla="*/ 2147483647 w 250"/>
                  <a:gd name="T91" fmla="*/ 2147483647 h 1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0"/>
                  <a:gd name="T139" fmla="*/ 0 h 190"/>
                  <a:gd name="T140" fmla="*/ 250 w 250"/>
                  <a:gd name="T141" fmla="*/ 190 h 1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0" h="190">
                    <a:moveTo>
                      <a:pt x="248" y="70"/>
                    </a:moveTo>
                    <a:lnTo>
                      <a:pt x="248" y="70"/>
                    </a:lnTo>
                    <a:lnTo>
                      <a:pt x="250" y="78"/>
                    </a:lnTo>
                    <a:lnTo>
                      <a:pt x="250" y="88"/>
                    </a:lnTo>
                    <a:lnTo>
                      <a:pt x="248" y="98"/>
                    </a:lnTo>
                    <a:lnTo>
                      <a:pt x="246" y="106"/>
                    </a:lnTo>
                    <a:lnTo>
                      <a:pt x="238" y="124"/>
                    </a:lnTo>
                    <a:lnTo>
                      <a:pt x="226" y="142"/>
                    </a:lnTo>
                    <a:lnTo>
                      <a:pt x="210" y="156"/>
                    </a:lnTo>
                    <a:lnTo>
                      <a:pt x="190" y="168"/>
                    </a:lnTo>
                    <a:lnTo>
                      <a:pt x="168" y="178"/>
                    </a:lnTo>
                    <a:lnTo>
                      <a:pt x="144" y="186"/>
                    </a:lnTo>
                    <a:lnTo>
                      <a:pt x="118" y="190"/>
                    </a:lnTo>
                    <a:lnTo>
                      <a:pt x="94" y="188"/>
                    </a:lnTo>
                    <a:lnTo>
                      <a:pt x="70" y="184"/>
                    </a:lnTo>
                    <a:lnTo>
                      <a:pt x="50" y="178"/>
                    </a:lnTo>
                    <a:lnTo>
                      <a:pt x="32" y="166"/>
                    </a:lnTo>
                    <a:lnTo>
                      <a:pt x="18" y="154"/>
                    </a:lnTo>
                    <a:lnTo>
                      <a:pt x="12" y="146"/>
                    </a:lnTo>
                    <a:lnTo>
                      <a:pt x="6" y="138"/>
                    </a:lnTo>
                    <a:lnTo>
                      <a:pt x="4" y="130"/>
                    </a:lnTo>
                    <a:lnTo>
                      <a:pt x="0" y="120"/>
                    </a:lnTo>
                    <a:lnTo>
                      <a:pt x="0" y="110"/>
                    </a:lnTo>
                    <a:lnTo>
                      <a:pt x="0" y="102"/>
                    </a:lnTo>
                    <a:lnTo>
                      <a:pt x="0" y="92"/>
                    </a:lnTo>
                    <a:lnTo>
                      <a:pt x="4" y="82"/>
                    </a:lnTo>
                    <a:lnTo>
                      <a:pt x="12" y="64"/>
                    </a:lnTo>
                    <a:lnTo>
                      <a:pt x="24" y="48"/>
                    </a:lnTo>
                    <a:lnTo>
                      <a:pt x="40" y="34"/>
                    </a:lnTo>
                    <a:lnTo>
                      <a:pt x="60" y="20"/>
                    </a:lnTo>
                    <a:lnTo>
                      <a:pt x="82" y="10"/>
                    </a:lnTo>
                    <a:lnTo>
                      <a:pt x="106" y="4"/>
                    </a:lnTo>
                    <a:lnTo>
                      <a:pt x="132" y="0"/>
                    </a:lnTo>
                    <a:lnTo>
                      <a:pt x="156" y="0"/>
                    </a:lnTo>
                    <a:lnTo>
                      <a:pt x="178" y="4"/>
                    </a:lnTo>
                    <a:lnTo>
                      <a:pt x="200" y="12"/>
                    </a:lnTo>
                    <a:lnTo>
                      <a:pt x="216" y="22"/>
                    </a:lnTo>
                    <a:lnTo>
                      <a:pt x="232" y="36"/>
                    </a:lnTo>
                    <a:lnTo>
                      <a:pt x="238" y="44"/>
                    </a:lnTo>
                    <a:lnTo>
                      <a:pt x="242" y="52"/>
                    </a:lnTo>
                    <a:lnTo>
                      <a:pt x="246" y="60"/>
                    </a:lnTo>
                    <a:lnTo>
                      <a:pt x="248"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 name="Freeform 23"/>
              <p:cNvSpPr>
                <a:spLocks/>
              </p:cNvSpPr>
              <p:nvPr/>
            </p:nvSpPr>
            <p:spPr bwMode="auto">
              <a:xfrm>
                <a:off x="4283075" y="3848100"/>
                <a:ext cx="219075" cy="165100"/>
              </a:xfrm>
              <a:custGeom>
                <a:avLst/>
                <a:gdLst>
                  <a:gd name="T0" fmla="*/ 2147483647 w 138"/>
                  <a:gd name="T1" fmla="*/ 2147483647 h 104"/>
                  <a:gd name="T2" fmla="*/ 2147483647 w 138"/>
                  <a:gd name="T3" fmla="*/ 2147483647 h 104"/>
                  <a:gd name="T4" fmla="*/ 2147483647 w 138"/>
                  <a:gd name="T5" fmla="*/ 2147483647 h 104"/>
                  <a:gd name="T6" fmla="*/ 2147483647 w 138"/>
                  <a:gd name="T7" fmla="*/ 2147483647 h 104"/>
                  <a:gd name="T8" fmla="*/ 2147483647 w 138"/>
                  <a:gd name="T9" fmla="*/ 2147483647 h 104"/>
                  <a:gd name="T10" fmla="*/ 2147483647 w 138"/>
                  <a:gd name="T11" fmla="*/ 2147483647 h 104"/>
                  <a:gd name="T12" fmla="*/ 2147483647 w 138"/>
                  <a:gd name="T13" fmla="*/ 2147483647 h 104"/>
                  <a:gd name="T14" fmla="*/ 2147483647 w 138"/>
                  <a:gd name="T15" fmla="*/ 2147483647 h 104"/>
                  <a:gd name="T16" fmla="*/ 2147483647 w 138"/>
                  <a:gd name="T17" fmla="*/ 2147483647 h 104"/>
                  <a:gd name="T18" fmla="*/ 2147483647 w 138"/>
                  <a:gd name="T19" fmla="*/ 2147483647 h 104"/>
                  <a:gd name="T20" fmla="*/ 2147483647 w 138"/>
                  <a:gd name="T21" fmla="*/ 2147483647 h 104"/>
                  <a:gd name="T22" fmla="*/ 2147483647 w 138"/>
                  <a:gd name="T23" fmla="*/ 2147483647 h 104"/>
                  <a:gd name="T24" fmla="*/ 2147483647 w 138"/>
                  <a:gd name="T25" fmla="*/ 2147483647 h 104"/>
                  <a:gd name="T26" fmla="*/ 2147483647 w 138"/>
                  <a:gd name="T27" fmla="*/ 2147483647 h 104"/>
                  <a:gd name="T28" fmla="*/ 2147483647 w 138"/>
                  <a:gd name="T29" fmla="*/ 2147483647 h 104"/>
                  <a:gd name="T30" fmla="*/ 2147483647 w 138"/>
                  <a:gd name="T31" fmla="*/ 2147483647 h 104"/>
                  <a:gd name="T32" fmla="*/ 2147483647 w 138"/>
                  <a:gd name="T33" fmla="*/ 2147483647 h 104"/>
                  <a:gd name="T34" fmla="*/ 2147483647 w 138"/>
                  <a:gd name="T35" fmla="*/ 2147483647 h 104"/>
                  <a:gd name="T36" fmla="*/ 0 w 138"/>
                  <a:gd name="T37" fmla="*/ 2147483647 h 104"/>
                  <a:gd name="T38" fmla="*/ 0 w 138"/>
                  <a:gd name="T39" fmla="*/ 2147483647 h 104"/>
                  <a:gd name="T40" fmla="*/ 0 w 138"/>
                  <a:gd name="T41" fmla="*/ 2147483647 h 104"/>
                  <a:gd name="T42" fmla="*/ 2147483647 w 138"/>
                  <a:gd name="T43" fmla="*/ 2147483647 h 104"/>
                  <a:gd name="T44" fmla="*/ 2147483647 w 138"/>
                  <a:gd name="T45" fmla="*/ 2147483647 h 104"/>
                  <a:gd name="T46" fmla="*/ 2147483647 w 138"/>
                  <a:gd name="T47" fmla="*/ 2147483647 h 104"/>
                  <a:gd name="T48" fmla="*/ 2147483647 w 138"/>
                  <a:gd name="T49" fmla="*/ 2147483647 h 104"/>
                  <a:gd name="T50" fmla="*/ 2147483647 w 138"/>
                  <a:gd name="T51" fmla="*/ 2147483647 h 104"/>
                  <a:gd name="T52" fmla="*/ 2147483647 w 138"/>
                  <a:gd name="T53" fmla="*/ 2147483647 h 104"/>
                  <a:gd name="T54" fmla="*/ 2147483647 w 138"/>
                  <a:gd name="T55" fmla="*/ 2147483647 h 104"/>
                  <a:gd name="T56" fmla="*/ 2147483647 w 138"/>
                  <a:gd name="T57" fmla="*/ 2147483647 h 104"/>
                  <a:gd name="T58" fmla="*/ 2147483647 w 138"/>
                  <a:gd name="T59" fmla="*/ 0 h 104"/>
                  <a:gd name="T60" fmla="*/ 2147483647 w 138"/>
                  <a:gd name="T61" fmla="*/ 0 h 104"/>
                  <a:gd name="T62" fmla="*/ 2147483647 w 138"/>
                  <a:gd name="T63" fmla="*/ 2147483647 h 104"/>
                  <a:gd name="T64" fmla="*/ 2147483647 w 138"/>
                  <a:gd name="T65" fmla="*/ 2147483647 h 104"/>
                  <a:gd name="T66" fmla="*/ 2147483647 w 138"/>
                  <a:gd name="T67" fmla="*/ 2147483647 h 104"/>
                  <a:gd name="T68" fmla="*/ 2147483647 w 138"/>
                  <a:gd name="T69" fmla="*/ 2147483647 h 104"/>
                  <a:gd name="T70" fmla="*/ 2147483647 w 138"/>
                  <a:gd name="T71" fmla="*/ 2147483647 h 104"/>
                  <a:gd name="T72" fmla="*/ 2147483647 w 138"/>
                  <a:gd name="T73" fmla="*/ 2147483647 h 104"/>
                  <a:gd name="T74" fmla="*/ 2147483647 w 138"/>
                  <a:gd name="T75" fmla="*/ 2147483647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8"/>
                  <a:gd name="T115" fmla="*/ 0 h 104"/>
                  <a:gd name="T116" fmla="*/ 138 w 138"/>
                  <a:gd name="T117" fmla="*/ 104 h 1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8" h="104">
                    <a:moveTo>
                      <a:pt x="138" y="38"/>
                    </a:moveTo>
                    <a:lnTo>
                      <a:pt x="138" y="38"/>
                    </a:lnTo>
                    <a:lnTo>
                      <a:pt x="138" y="50"/>
                    </a:lnTo>
                    <a:lnTo>
                      <a:pt x="136" y="60"/>
                    </a:lnTo>
                    <a:lnTo>
                      <a:pt x="132" y="70"/>
                    </a:lnTo>
                    <a:lnTo>
                      <a:pt x="124" y="78"/>
                    </a:lnTo>
                    <a:lnTo>
                      <a:pt x="116" y="86"/>
                    </a:lnTo>
                    <a:lnTo>
                      <a:pt x="106" y="94"/>
                    </a:lnTo>
                    <a:lnTo>
                      <a:pt x="92" y="100"/>
                    </a:lnTo>
                    <a:lnTo>
                      <a:pt x="80" y="104"/>
                    </a:lnTo>
                    <a:lnTo>
                      <a:pt x="66" y="104"/>
                    </a:lnTo>
                    <a:lnTo>
                      <a:pt x="52" y="104"/>
                    </a:lnTo>
                    <a:lnTo>
                      <a:pt x="40" y="102"/>
                    </a:lnTo>
                    <a:lnTo>
                      <a:pt x="28" y="98"/>
                    </a:lnTo>
                    <a:lnTo>
                      <a:pt x="18" y="92"/>
                    </a:lnTo>
                    <a:lnTo>
                      <a:pt x="10" y="86"/>
                    </a:lnTo>
                    <a:lnTo>
                      <a:pt x="4" y="76"/>
                    </a:lnTo>
                    <a:lnTo>
                      <a:pt x="0" y="66"/>
                    </a:lnTo>
                    <a:lnTo>
                      <a:pt x="0" y="56"/>
                    </a:lnTo>
                    <a:lnTo>
                      <a:pt x="2" y="46"/>
                    </a:lnTo>
                    <a:lnTo>
                      <a:pt x="6" y="36"/>
                    </a:lnTo>
                    <a:lnTo>
                      <a:pt x="14" y="28"/>
                    </a:lnTo>
                    <a:lnTo>
                      <a:pt x="22" y="18"/>
                    </a:lnTo>
                    <a:lnTo>
                      <a:pt x="32" y="12"/>
                    </a:lnTo>
                    <a:lnTo>
                      <a:pt x="44" y="6"/>
                    </a:lnTo>
                    <a:lnTo>
                      <a:pt x="58" y="2"/>
                    </a:lnTo>
                    <a:lnTo>
                      <a:pt x="72" y="0"/>
                    </a:lnTo>
                    <a:lnTo>
                      <a:pt x="86" y="0"/>
                    </a:lnTo>
                    <a:lnTo>
                      <a:pt x="98" y="4"/>
                    </a:lnTo>
                    <a:lnTo>
                      <a:pt x="110" y="8"/>
                    </a:lnTo>
                    <a:lnTo>
                      <a:pt x="120" y="12"/>
                    </a:lnTo>
                    <a:lnTo>
                      <a:pt x="128" y="20"/>
                    </a:lnTo>
                    <a:lnTo>
                      <a:pt x="134" y="28"/>
                    </a:lnTo>
                    <a:lnTo>
                      <a:pt x="138" y="3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 name="Freeform 24"/>
              <p:cNvSpPr>
                <a:spLocks/>
              </p:cNvSpPr>
              <p:nvPr/>
            </p:nvSpPr>
            <p:spPr bwMode="auto">
              <a:xfrm>
                <a:off x="3314700" y="3377539"/>
                <a:ext cx="1343025" cy="1266880"/>
              </a:xfrm>
              <a:custGeom>
                <a:avLst/>
                <a:gdLst/>
                <a:ahLst/>
                <a:cxnLst>
                  <a:cxn ang="0">
                    <a:pos x="16" y="798"/>
                  </a:cxn>
                  <a:cxn ang="0">
                    <a:pos x="6" y="708"/>
                  </a:cxn>
                  <a:cxn ang="0">
                    <a:pos x="8" y="622"/>
                  </a:cxn>
                  <a:cxn ang="0">
                    <a:pos x="24" y="540"/>
                  </a:cxn>
                  <a:cxn ang="0">
                    <a:pos x="52" y="462"/>
                  </a:cxn>
                  <a:cxn ang="0">
                    <a:pos x="90" y="388"/>
                  </a:cxn>
                  <a:cxn ang="0">
                    <a:pos x="138" y="320"/>
                  </a:cxn>
                  <a:cxn ang="0">
                    <a:pos x="192" y="258"/>
                  </a:cxn>
                  <a:cxn ang="0">
                    <a:pos x="256" y="202"/>
                  </a:cxn>
                  <a:cxn ang="0">
                    <a:pos x="324" y="152"/>
                  </a:cxn>
                  <a:cxn ang="0">
                    <a:pos x="396" y="108"/>
                  </a:cxn>
                  <a:cxn ang="0">
                    <a:pos x="470" y="72"/>
                  </a:cxn>
                  <a:cxn ang="0">
                    <a:pos x="548" y="42"/>
                  </a:cxn>
                  <a:cxn ang="0">
                    <a:pos x="624" y="22"/>
                  </a:cxn>
                  <a:cxn ang="0">
                    <a:pos x="700" y="8"/>
                  </a:cxn>
                  <a:cxn ang="0">
                    <a:pos x="774" y="4"/>
                  </a:cxn>
                  <a:cxn ang="0">
                    <a:pos x="846" y="8"/>
                  </a:cxn>
                  <a:cxn ang="0">
                    <a:pos x="810" y="4"/>
                  </a:cxn>
                  <a:cxn ang="0">
                    <a:pos x="736" y="0"/>
                  </a:cxn>
                  <a:cxn ang="0">
                    <a:pos x="660" y="8"/>
                  </a:cxn>
                  <a:cxn ang="0">
                    <a:pos x="580" y="24"/>
                  </a:cxn>
                  <a:cxn ang="0">
                    <a:pos x="502" y="48"/>
                  </a:cxn>
                  <a:cxn ang="0">
                    <a:pos x="426" y="82"/>
                  </a:cxn>
                  <a:cxn ang="0">
                    <a:pos x="350" y="122"/>
                  </a:cxn>
                  <a:cxn ang="0">
                    <a:pos x="280" y="170"/>
                  </a:cxn>
                  <a:cxn ang="0">
                    <a:pos x="214" y="224"/>
                  </a:cxn>
                  <a:cxn ang="0">
                    <a:pos x="154" y="284"/>
                  </a:cxn>
                  <a:cxn ang="0">
                    <a:pos x="102" y="350"/>
                  </a:cxn>
                  <a:cxn ang="0">
                    <a:pos x="60" y="422"/>
                  </a:cxn>
                  <a:cxn ang="0">
                    <a:pos x="28" y="498"/>
                  </a:cxn>
                  <a:cxn ang="0">
                    <a:pos x="8" y="580"/>
                  </a:cxn>
                  <a:cxn ang="0">
                    <a:pos x="0" y="664"/>
                  </a:cxn>
                  <a:cxn ang="0">
                    <a:pos x="8" y="752"/>
                  </a:cxn>
                  <a:cxn ang="0">
                    <a:pos x="16" y="798"/>
                  </a:cxn>
                </a:cxnLst>
                <a:rect l="0" t="0" r="r" b="b"/>
                <a:pathLst>
                  <a:path w="846" h="798">
                    <a:moveTo>
                      <a:pt x="16" y="798"/>
                    </a:moveTo>
                    <a:lnTo>
                      <a:pt x="16" y="798"/>
                    </a:lnTo>
                    <a:lnTo>
                      <a:pt x="10" y="752"/>
                    </a:lnTo>
                    <a:lnTo>
                      <a:pt x="6" y="708"/>
                    </a:lnTo>
                    <a:lnTo>
                      <a:pt x="4" y="664"/>
                    </a:lnTo>
                    <a:lnTo>
                      <a:pt x="8" y="622"/>
                    </a:lnTo>
                    <a:lnTo>
                      <a:pt x="14" y="580"/>
                    </a:lnTo>
                    <a:lnTo>
                      <a:pt x="24" y="540"/>
                    </a:lnTo>
                    <a:lnTo>
                      <a:pt x="36" y="500"/>
                    </a:lnTo>
                    <a:lnTo>
                      <a:pt x="52" y="462"/>
                    </a:lnTo>
                    <a:lnTo>
                      <a:pt x="70" y="424"/>
                    </a:lnTo>
                    <a:lnTo>
                      <a:pt x="90" y="388"/>
                    </a:lnTo>
                    <a:lnTo>
                      <a:pt x="112" y="354"/>
                    </a:lnTo>
                    <a:lnTo>
                      <a:pt x="138" y="320"/>
                    </a:lnTo>
                    <a:lnTo>
                      <a:pt x="164" y="290"/>
                    </a:lnTo>
                    <a:lnTo>
                      <a:pt x="192" y="258"/>
                    </a:lnTo>
                    <a:lnTo>
                      <a:pt x="224" y="230"/>
                    </a:lnTo>
                    <a:lnTo>
                      <a:pt x="256" y="202"/>
                    </a:lnTo>
                    <a:lnTo>
                      <a:pt x="288" y="176"/>
                    </a:lnTo>
                    <a:lnTo>
                      <a:pt x="324" y="152"/>
                    </a:lnTo>
                    <a:lnTo>
                      <a:pt x="358" y="130"/>
                    </a:lnTo>
                    <a:lnTo>
                      <a:pt x="396" y="108"/>
                    </a:lnTo>
                    <a:lnTo>
                      <a:pt x="432" y="88"/>
                    </a:lnTo>
                    <a:lnTo>
                      <a:pt x="470" y="72"/>
                    </a:lnTo>
                    <a:lnTo>
                      <a:pt x="508" y="56"/>
                    </a:lnTo>
                    <a:lnTo>
                      <a:pt x="548" y="42"/>
                    </a:lnTo>
                    <a:lnTo>
                      <a:pt x="586" y="30"/>
                    </a:lnTo>
                    <a:lnTo>
                      <a:pt x="624" y="22"/>
                    </a:lnTo>
                    <a:lnTo>
                      <a:pt x="662" y="14"/>
                    </a:lnTo>
                    <a:lnTo>
                      <a:pt x="700" y="8"/>
                    </a:lnTo>
                    <a:lnTo>
                      <a:pt x="738" y="4"/>
                    </a:lnTo>
                    <a:lnTo>
                      <a:pt x="774" y="4"/>
                    </a:lnTo>
                    <a:lnTo>
                      <a:pt x="810" y="4"/>
                    </a:lnTo>
                    <a:lnTo>
                      <a:pt x="846" y="8"/>
                    </a:lnTo>
                    <a:lnTo>
                      <a:pt x="846" y="8"/>
                    </a:lnTo>
                    <a:lnTo>
                      <a:pt x="810" y="4"/>
                    </a:lnTo>
                    <a:lnTo>
                      <a:pt x="774" y="0"/>
                    </a:lnTo>
                    <a:lnTo>
                      <a:pt x="736" y="0"/>
                    </a:lnTo>
                    <a:lnTo>
                      <a:pt x="698" y="4"/>
                    </a:lnTo>
                    <a:lnTo>
                      <a:pt x="660" y="8"/>
                    </a:lnTo>
                    <a:lnTo>
                      <a:pt x="620" y="14"/>
                    </a:lnTo>
                    <a:lnTo>
                      <a:pt x="580" y="24"/>
                    </a:lnTo>
                    <a:lnTo>
                      <a:pt x="542" y="36"/>
                    </a:lnTo>
                    <a:lnTo>
                      <a:pt x="502" y="48"/>
                    </a:lnTo>
                    <a:lnTo>
                      <a:pt x="464" y="64"/>
                    </a:lnTo>
                    <a:lnTo>
                      <a:pt x="426" y="82"/>
                    </a:lnTo>
                    <a:lnTo>
                      <a:pt x="388" y="100"/>
                    </a:lnTo>
                    <a:lnTo>
                      <a:pt x="350" y="122"/>
                    </a:lnTo>
                    <a:lnTo>
                      <a:pt x="314" y="144"/>
                    </a:lnTo>
                    <a:lnTo>
                      <a:pt x="280" y="170"/>
                    </a:lnTo>
                    <a:lnTo>
                      <a:pt x="246" y="196"/>
                    </a:lnTo>
                    <a:lnTo>
                      <a:pt x="214" y="224"/>
                    </a:lnTo>
                    <a:lnTo>
                      <a:pt x="184" y="252"/>
                    </a:lnTo>
                    <a:lnTo>
                      <a:pt x="154" y="284"/>
                    </a:lnTo>
                    <a:lnTo>
                      <a:pt x="128" y="316"/>
                    </a:lnTo>
                    <a:lnTo>
                      <a:pt x="102" y="350"/>
                    </a:lnTo>
                    <a:lnTo>
                      <a:pt x="80" y="386"/>
                    </a:lnTo>
                    <a:lnTo>
                      <a:pt x="60" y="422"/>
                    </a:lnTo>
                    <a:lnTo>
                      <a:pt x="44" y="460"/>
                    </a:lnTo>
                    <a:lnTo>
                      <a:pt x="28" y="498"/>
                    </a:lnTo>
                    <a:lnTo>
                      <a:pt x="16" y="538"/>
                    </a:lnTo>
                    <a:lnTo>
                      <a:pt x="8" y="580"/>
                    </a:lnTo>
                    <a:lnTo>
                      <a:pt x="2" y="622"/>
                    </a:lnTo>
                    <a:lnTo>
                      <a:pt x="0" y="664"/>
                    </a:lnTo>
                    <a:lnTo>
                      <a:pt x="2" y="708"/>
                    </a:lnTo>
                    <a:lnTo>
                      <a:pt x="8" y="752"/>
                    </a:lnTo>
                    <a:lnTo>
                      <a:pt x="16" y="798"/>
                    </a:lnTo>
                    <a:lnTo>
                      <a:pt x="16" y="798"/>
                    </a:lnTo>
                    <a:close/>
                  </a:path>
                </a:pathLst>
              </a:custGeom>
              <a:solidFill>
                <a:schemeClr val="accent1">
                  <a:lumMod val="40000"/>
                  <a:lumOff val="60000"/>
                </a:schemeClr>
              </a:solidFill>
              <a:ln w="9525">
                <a:noFill/>
                <a:round/>
                <a:headEnd/>
                <a:tailEnd/>
              </a:ln>
            </p:spPr>
            <p:txBody>
              <a:bodyPr/>
              <a:lstStyle/>
              <a:p>
                <a:pPr algn="ctr">
                  <a:defRPr/>
                </a:pPr>
                <a:endParaRPr lang="en-GB" sz="2000"/>
              </a:p>
            </p:txBody>
          </p:sp>
        </p:grpSp>
        <p:sp>
          <p:nvSpPr>
            <p:cNvPr id="17" name="Down Arrow 113"/>
            <p:cNvSpPr>
              <a:spLocks noChangeArrowheads="1"/>
            </p:cNvSpPr>
            <p:nvPr/>
          </p:nvSpPr>
          <p:spPr bwMode="auto">
            <a:xfrm rot="-1908797">
              <a:off x="5795318" y="1120612"/>
              <a:ext cx="730980" cy="2102193"/>
            </a:xfrm>
            <a:prstGeom prst="downArrow">
              <a:avLst>
                <a:gd name="adj1" fmla="val 50000"/>
                <a:gd name="adj2" fmla="val 49995"/>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000" b="1">
                  <a:solidFill>
                    <a:schemeClr val="accent1"/>
                  </a:solidFill>
                  <a:latin typeface="Verdana" panose="020B0604030504040204" pitchFamily="34" charset="0"/>
                  <a:cs typeface="Arial" panose="020B0604020202020204" pitchFamily="34" charset="0"/>
                </a:defRPr>
              </a:lvl1pPr>
              <a:lvl2pPr marL="742950" indent="-285750">
                <a:spcBef>
                  <a:spcPct val="20000"/>
                </a:spcBef>
                <a:buChar char="•"/>
                <a:defRPr sz="2000">
                  <a:solidFill>
                    <a:schemeClr val="accent1"/>
                  </a:solidFill>
                  <a:latin typeface="Verdana" panose="020B0604030504040204" pitchFamily="34" charset="0"/>
                  <a:cs typeface="Arial" panose="020B0604020202020204" pitchFamily="34" charset="0"/>
                </a:defRPr>
              </a:lvl2pPr>
              <a:lvl3pPr marL="1143000" indent="-228600">
                <a:spcBef>
                  <a:spcPct val="20000"/>
                </a:spcBef>
                <a:buChar char="•"/>
                <a:defRPr sz="2000">
                  <a:solidFill>
                    <a:schemeClr val="accent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accent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accent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Verdana" panose="020B0604030504040204" pitchFamily="34" charset="0"/>
                  <a:cs typeface="Arial" panose="020B0604020202020204" pitchFamily="34" charset="0"/>
                </a:defRPr>
              </a:lvl9pPr>
            </a:lstStyle>
            <a:p>
              <a:pPr>
                <a:spcBef>
                  <a:spcPct val="0"/>
                </a:spcBef>
                <a:buFontTx/>
                <a:buNone/>
              </a:pPr>
              <a:endParaRPr lang="en-US" altLang="en-US" b="0">
                <a:solidFill>
                  <a:schemeClr val="bg1"/>
                </a:solidFill>
              </a:endParaRPr>
            </a:p>
          </p:txBody>
        </p:sp>
        <p:grpSp>
          <p:nvGrpSpPr>
            <p:cNvPr id="18" name="Group 30"/>
            <p:cNvGrpSpPr>
              <a:grpSpLocks/>
            </p:cNvGrpSpPr>
            <p:nvPr/>
          </p:nvGrpSpPr>
          <p:grpSpPr bwMode="auto">
            <a:xfrm>
              <a:off x="4873625" y="1425575"/>
              <a:ext cx="3460750" cy="3460750"/>
              <a:chOff x="-199344" y="1506765"/>
              <a:chExt cx="3998458" cy="3998458"/>
            </a:xfrm>
          </p:grpSpPr>
          <p:sp>
            <p:nvSpPr>
              <p:cNvPr id="19" name="Oval 13"/>
              <p:cNvSpPr>
                <a:spLocks noChangeArrowheads="1"/>
              </p:cNvSpPr>
              <p:nvPr/>
            </p:nvSpPr>
            <p:spPr bwMode="auto">
              <a:xfrm>
                <a:off x="-199344" y="1506592"/>
                <a:ext cx="3998458" cy="3998631"/>
              </a:xfrm>
              <a:prstGeom prst="donut">
                <a:avLst>
                  <a:gd name="adj" fmla="val 14278"/>
                </a:avLst>
              </a:prstGeom>
              <a:solidFill>
                <a:srgbClr val="2E8DAE"/>
              </a:solidFill>
              <a:ln w="28575" algn="ctr">
                <a:noFill/>
                <a:round/>
                <a:headEnd/>
                <a:tailEnd/>
              </a:ln>
            </p:spPr>
            <p:txBody>
              <a:bodyPr wrap="none" anchor="ctr"/>
              <a:lstStyle/>
              <a:p>
                <a:pPr algn="ctr">
                  <a:defRPr/>
                </a:pPr>
                <a:endParaRPr lang="en-US" sz="1600"/>
              </a:p>
            </p:txBody>
          </p:sp>
          <p:sp>
            <p:nvSpPr>
              <p:cNvPr id="20" name="TextBox 19"/>
              <p:cNvSpPr txBox="1"/>
              <p:nvPr/>
            </p:nvSpPr>
            <p:spPr>
              <a:xfrm rot="19196446">
                <a:off x="310551" y="2231115"/>
                <a:ext cx="3301479" cy="2984299"/>
              </a:xfrm>
              <a:prstGeom prst="rect">
                <a:avLst/>
              </a:prstGeom>
              <a:noFill/>
            </p:spPr>
            <p:txBody>
              <a:bodyPr spcFirstLastPara="1" wrap="none">
                <a:prstTxWarp prst="textArchDown">
                  <a:avLst/>
                </a:prstTxWarp>
                <a:spAutoFit/>
              </a:bodyPr>
              <a:lstStyle/>
              <a:p>
                <a:pPr algn="ctr">
                  <a:defRPr/>
                </a:pPr>
                <a:endParaRPr lang="en-GB" sz="2800" dirty="0"/>
              </a:p>
            </p:txBody>
          </p:sp>
        </p:grpSp>
      </p:grpSp>
    </p:spTree>
    <p:extLst>
      <p:ext uri="{BB962C8B-B14F-4D97-AF65-F5344CB8AC3E}">
        <p14:creationId xmlns:p14="http://schemas.microsoft.com/office/powerpoint/2010/main" val="426674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53"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Direct Discrimination</a:t>
            </a:r>
            <a:endParaRPr lang="en-GB"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191000" y="1600200"/>
            <a:ext cx="4495800" cy="4525963"/>
          </a:xfrm>
        </p:spPr>
        <p:txBody>
          <a:bodyPr>
            <a:normAutofit lnSpcReduction="10000"/>
          </a:bodyPr>
          <a:lstStyle/>
          <a:p>
            <a:pPr>
              <a:buFontTx/>
              <a:buNone/>
            </a:pPr>
            <a:r>
              <a:rPr lang="en-GB" altLang="en-US" dirty="0" smtClean="0">
                <a:cs typeface="Arial" panose="020B0604020202020204" pitchFamily="34" charset="0"/>
              </a:rPr>
              <a:t>	</a:t>
            </a:r>
          </a:p>
          <a:p>
            <a:pPr>
              <a:buFontTx/>
              <a:buNone/>
            </a:pPr>
            <a:r>
              <a:rPr lang="en-GB" altLang="en-US" sz="24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	</a:t>
            </a: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Being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treated less favourably on the </a:t>
            </a:r>
          </a:p>
          <a:p>
            <a:pPr>
              <a:buFontTx/>
              <a:buNone/>
            </a:pP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grounds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of a protected</a:t>
            </a:r>
          </a:p>
          <a:p>
            <a:pPr>
              <a:buFontTx/>
              <a:buNone/>
            </a:pP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characteristic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they possess. </a:t>
            </a:r>
            <a:endPar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buFontTx/>
              <a:buNone/>
            </a:pPr>
            <a:endPar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buFontTx/>
              <a:buNone/>
            </a:pPr>
            <a:endPar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buFontTx/>
              <a:buNone/>
            </a:pPr>
            <a:r>
              <a:rPr lang="en-GB" altLang="en-US" sz="24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Cannot justify direct discrimination except on grounds of age</a:t>
            </a:r>
            <a:endParaRPr lang="en-GB" altLang="en-US" sz="2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endParaRPr lang="en-GB" dirty="0"/>
          </a:p>
        </p:txBody>
      </p:sp>
      <p:pic>
        <p:nvPicPr>
          <p:cNvPr id="4"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830473"/>
            <a:ext cx="2022231" cy="8199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rrowheads="1"/>
          </p:cNvPicPr>
          <p:nvPr/>
        </p:nvPicPr>
        <p:blipFill>
          <a:blip r:embed="rId4" cstate="print"/>
          <a:srcRect/>
          <a:stretch>
            <a:fillRect/>
          </a:stretch>
        </p:blipFill>
        <p:spPr bwMode="auto">
          <a:xfrm>
            <a:off x="8001000" y="5662660"/>
            <a:ext cx="938965" cy="1155567"/>
          </a:xfrm>
          <a:prstGeom prst="rect">
            <a:avLst/>
          </a:prstGeom>
          <a:noFill/>
          <a:ln w="9525">
            <a:noFill/>
            <a:miter lim="800000"/>
            <a:headEnd/>
            <a:tailEnd/>
          </a:ln>
          <a:effectLst/>
        </p:spPr>
      </p:pic>
      <p:grpSp>
        <p:nvGrpSpPr>
          <p:cNvPr id="6" name="Group 18"/>
          <p:cNvGrpSpPr>
            <a:grpSpLocks/>
          </p:cNvGrpSpPr>
          <p:nvPr/>
        </p:nvGrpSpPr>
        <p:grpSpPr bwMode="auto">
          <a:xfrm>
            <a:off x="730250" y="1411418"/>
            <a:ext cx="3460750" cy="3765550"/>
            <a:chOff x="4873625" y="1120612"/>
            <a:chExt cx="3460750" cy="3765713"/>
          </a:xfrm>
        </p:grpSpPr>
        <p:sp>
          <p:nvSpPr>
            <p:cNvPr id="7" name="Oval 44"/>
            <p:cNvSpPr>
              <a:spLocks noChangeArrowheads="1"/>
            </p:cNvSpPr>
            <p:nvPr/>
          </p:nvSpPr>
          <p:spPr bwMode="auto">
            <a:xfrm>
              <a:off x="5557838" y="2109788"/>
              <a:ext cx="2092325" cy="2092325"/>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w="9525" algn="ctr">
              <a:noFill/>
              <a:round/>
              <a:headEnd/>
              <a:tailEnd/>
            </a:ln>
            <a:scene3d>
              <a:camera prst="orthographicFront"/>
              <a:lightRig rig="threePt" dir="t"/>
            </a:scene3d>
            <a:sp3d prstMaterial="matte">
              <a:bevelT w="635000" h="127000"/>
            </a:sp3d>
          </p:spPr>
          <p:txBody>
            <a:bodyPr/>
            <a:lstStyle/>
            <a:p>
              <a:pPr>
                <a:defRPr/>
              </a:pPr>
              <a:endParaRPr lang="en-US" sz="2000"/>
            </a:p>
          </p:txBody>
        </p:sp>
        <p:grpSp>
          <p:nvGrpSpPr>
            <p:cNvPr id="8" name="Group 50"/>
            <p:cNvGrpSpPr>
              <a:grpSpLocks/>
            </p:cNvGrpSpPr>
            <p:nvPr/>
          </p:nvGrpSpPr>
          <p:grpSpPr bwMode="auto">
            <a:xfrm>
              <a:off x="5614988" y="2500871"/>
              <a:ext cx="2279650" cy="1828800"/>
              <a:chOff x="3314700" y="3378200"/>
              <a:chExt cx="2279650" cy="1828800"/>
            </a:xfrm>
          </p:grpSpPr>
          <p:sp>
            <p:nvSpPr>
              <p:cNvPr id="13" name="Freeform 13"/>
              <p:cNvSpPr>
                <a:spLocks/>
              </p:cNvSpPr>
              <p:nvPr/>
            </p:nvSpPr>
            <p:spPr bwMode="auto">
              <a:xfrm>
                <a:off x="3609974" y="4085594"/>
                <a:ext cx="1790700" cy="904914"/>
              </a:xfrm>
              <a:custGeom>
                <a:avLst/>
                <a:gdLst/>
                <a:ahLst/>
                <a:cxnLst>
                  <a:cxn ang="0">
                    <a:pos x="1122" y="24"/>
                  </a:cxn>
                  <a:cxn ang="0">
                    <a:pos x="1114" y="0"/>
                  </a:cxn>
                  <a:cxn ang="0">
                    <a:pos x="1118" y="42"/>
                  </a:cxn>
                  <a:cxn ang="0">
                    <a:pos x="1116" y="84"/>
                  </a:cxn>
                  <a:cxn ang="0">
                    <a:pos x="1108" y="126"/>
                  </a:cxn>
                  <a:cxn ang="0">
                    <a:pos x="1096" y="166"/>
                  </a:cxn>
                  <a:cxn ang="0">
                    <a:pos x="1058" y="244"/>
                  </a:cxn>
                  <a:cxn ang="0">
                    <a:pos x="1000" y="318"/>
                  </a:cxn>
                  <a:cxn ang="0">
                    <a:pos x="928" y="384"/>
                  </a:cxn>
                  <a:cxn ang="0">
                    <a:pos x="840" y="440"/>
                  </a:cxn>
                  <a:cxn ang="0">
                    <a:pos x="742" y="484"/>
                  </a:cxn>
                  <a:cxn ang="0">
                    <a:pos x="632" y="516"/>
                  </a:cxn>
                  <a:cxn ang="0">
                    <a:pos x="578" y="524"/>
                  </a:cxn>
                  <a:cxn ang="0">
                    <a:pos x="476" y="532"/>
                  </a:cxn>
                  <a:cxn ang="0">
                    <a:pos x="378" y="524"/>
                  </a:cxn>
                  <a:cxn ang="0">
                    <a:pos x="284" y="506"/>
                  </a:cxn>
                  <a:cxn ang="0">
                    <a:pos x="200" y="474"/>
                  </a:cxn>
                  <a:cxn ang="0">
                    <a:pos x="128" y="430"/>
                  </a:cxn>
                  <a:cxn ang="0">
                    <a:pos x="66" y="378"/>
                  </a:cxn>
                  <a:cxn ang="0">
                    <a:pos x="18" y="314"/>
                  </a:cxn>
                  <a:cxn ang="0">
                    <a:pos x="0" y="280"/>
                  </a:cxn>
                  <a:cxn ang="0">
                    <a:pos x="14" y="318"/>
                  </a:cxn>
                  <a:cxn ang="0">
                    <a:pos x="34" y="356"/>
                  </a:cxn>
                  <a:cxn ang="0">
                    <a:pos x="58" y="390"/>
                  </a:cxn>
                  <a:cxn ang="0">
                    <a:pos x="84" y="422"/>
                  </a:cxn>
                  <a:cxn ang="0">
                    <a:pos x="152" y="478"/>
                  </a:cxn>
                  <a:cxn ang="0">
                    <a:pos x="232" y="520"/>
                  </a:cxn>
                  <a:cxn ang="0">
                    <a:pos x="324" y="552"/>
                  </a:cxn>
                  <a:cxn ang="0">
                    <a:pos x="424" y="568"/>
                  </a:cxn>
                  <a:cxn ang="0">
                    <a:pos x="532" y="570"/>
                  </a:cxn>
                  <a:cxn ang="0">
                    <a:pos x="644" y="554"/>
                  </a:cxn>
                  <a:cxn ang="0">
                    <a:pos x="700" y="540"/>
                  </a:cxn>
                  <a:cxn ang="0">
                    <a:pos x="806" y="502"/>
                  </a:cxn>
                  <a:cxn ang="0">
                    <a:pos x="902" y="450"/>
                  </a:cxn>
                  <a:cxn ang="0">
                    <a:pos x="982" y="386"/>
                  </a:cxn>
                  <a:cxn ang="0">
                    <a:pos x="1046" y="314"/>
                  </a:cxn>
                  <a:cxn ang="0">
                    <a:pos x="1084" y="256"/>
                  </a:cxn>
                  <a:cxn ang="0">
                    <a:pos x="1102" y="216"/>
                  </a:cxn>
                  <a:cxn ang="0">
                    <a:pos x="1116" y="174"/>
                  </a:cxn>
                  <a:cxn ang="0">
                    <a:pos x="1124" y="132"/>
                  </a:cxn>
                  <a:cxn ang="0">
                    <a:pos x="1128" y="90"/>
                  </a:cxn>
                  <a:cxn ang="0">
                    <a:pos x="1124" y="46"/>
                  </a:cxn>
                  <a:cxn ang="0">
                    <a:pos x="1122" y="24"/>
                  </a:cxn>
                </a:cxnLst>
                <a:rect l="0" t="0" r="r" b="b"/>
                <a:pathLst>
                  <a:path w="1128" h="570">
                    <a:moveTo>
                      <a:pt x="1122" y="24"/>
                    </a:moveTo>
                    <a:lnTo>
                      <a:pt x="1122" y="24"/>
                    </a:lnTo>
                    <a:lnTo>
                      <a:pt x="1114" y="0"/>
                    </a:lnTo>
                    <a:lnTo>
                      <a:pt x="1114" y="0"/>
                    </a:lnTo>
                    <a:lnTo>
                      <a:pt x="1118" y="20"/>
                    </a:lnTo>
                    <a:lnTo>
                      <a:pt x="1118" y="42"/>
                    </a:lnTo>
                    <a:lnTo>
                      <a:pt x="1118" y="62"/>
                    </a:lnTo>
                    <a:lnTo>
                      <a:pt x="1116" y="84"/>
                    </a:lnTo>
                    <a:lnTo>
                      <a:pt x="1114" y="104"/>
                    </a:lnTo>
                    <a:lnTo>
                      <a:pt x="1108" y="126"/>
                    </a:lnTo>
                    <a:lnTo>
                      <a:pt x="1104" y="146"/>
                    </a:lnTo>
                    <a:lnTo>
                      <a:pt x="1096" y="166"/>
                    </a:lnTo>
                    <a:lnTo>
                      <a:pt x="1080" y="206"/>
                    </a:lnTo>
                    <a:lnTo>
                      <a:pt x="1058" y="244"/>
                    </a:lnTo>
                    <a:lnTo>
                      <a:pt x="1030" y="282"/>
                    </a:lnTo>
                    <a:lnTo>
                      <a:pt x="1000" y="318"/>
                    </a:lnTo>
                    <a:lnTo>
                      <a:pt x="966" y="352"/>
                    </a:lnTo>
                    <a:lnTo>
                      <a:pt x="928" y="384"/>
                    </a:lnTo>
                    <a:lnTo>
                      <a:pt x="886" y="414"/>
                    </a:lnTo>
                    <a:lnTo>
                      <a:pt x="840" y="440"/>
                    </a:lnTo>
                    <a:lnTo>
                      <a:pt x="792" y="464"/>
                    </a:lnTo>
                    <a:lnTo>
                      <a:pt x="742" y="484"/>
                    </a:lnTo>
                    <a:lnTo>
                      <a:pt x="688" y="502"/>
                    </a:lnTo>
                    <a:lnTo>
                      <a:pt x="632" y="516"/>
                    </a:lnTo>
                    <a:lnTo>
                      <a:pt x="632" y="516"/>
                    </a:lnTo>
                    <a:lnTo>
                      <a:pt x="578" y="524"/>
                    </a:lnTo>
                    <a:lnTo>
                      <a:pt x="526" y="530"/>
                    </a:lnTo>
                    <a:lnTo>
                      <a:pt x="476" y="532"/>
                    </a:lnTo>
                    <a:lnTo>
                      <a:pt x="426" y="530"/>
                    </a:lnTo>
                    <a:lnTo>
                      <a:pt x="378" y="524"/>
                    </a:lnTo>
                    <a:lnTo>
                      <a:pt x="330" y="516"/>
                    </a:lnTo>
                    <a:lnTo>
                      <a:pt x="284" y="506"/>
                    </a:lnTo>
                    <a:lnTo>
                      <a:pt x="242" y="490"/>
                    </a:lnTo>
                    <a:lnTo>
                      <a:pt x="200" y="474"/>
                    </a:lnTo>
                    <a:lnTo>
                      <a:pt x="162" y="454"/>
                    </a:lnTo>
                    <a:lnTo>
                      <a:pt x="128" y="430"/>
                    </a:lnTo>
                    <a:lnTo>
                      <a:pt x="94" y="404"/>
                    </a:lnTo>
                    <a:lnTo>
                      <a:pt x="66" y="378"/>
                    </a:lnTo>
                    <a:lnTo>
                      <a:pt x="40" y="346"/>
                    </a:lnTo>
                    <a:lnTo>
                      <a:pt x="18" y="314"/>
                    </a:lnTo>
                    <a:lnTo>
                      <a:pt x="0" y="280"/>
                    </a:lnTo>
                    <a:lnTo>
                      <a:pt x="0" y="280"/>
                    </a:lnTo>
                    <a:lnTo>
                      <a:pt x="8" y="300"/>
                    </a:lnTo>
                    <a:lnTo>
                      <a:pt x="14" y="318"/>
                    </a:lnTo>
                    <a:lnTo>
                      <a:pt x="24" y="338"/>
                    </a:lnTo>
                    <a:lnTo>
                      <a:pt x="34" y="356"/>
                    </a:lnTo>
                    <a:lnTo>
                      <a:pt x="44" y="374"/>
                    </a:lnTo>
                    <a:lnTo>
                      <a:pt x="58" y="390"/>
                    </a:lnTo>
                    <a:lnTo>
                      <a:pt x="70" y="406"/>
                    </a:lnTo>
                    <a:lnTo>
                      <a:pt x="84" y="422"/>
                    </a:lnTo>
                    <a:lnTo>
                      <a:pt x="116" y="452"/>
                    </a:lnTo>
                    <a:lnTo>
                      <a:pt x="152" y="478"/>
                    </a:lnTo>
                    <a:lnTo>
                      <a:pt x="190" y="500"/>
                    </a:lnTo>
                    <a:lnTo>
                      <a:pt x="232" y="520"/>
                    </a:lnTo>
                    <a:lnTo>
                      <a:pt x="276" y="538"/>
                    </a:lnTo>
                    <a:lnTo>
                      <a:pt x="324" y="552"/>
                    </a:lnTo>
                    <a:lnTo>
                      <a:pt x="374" y="562"/>
                    </a:lnTo>
                    <a:lnTo>
                      <a:pt x="424" y="568"/>
                    </a:lnTo>
                    <a:lnTo>
                      <a:pt x="478" y="570"/>
                    </a:lnTo>
                    <a:lnTo>
                      <a:pt x="532" y="570"/>
                    </a:lnTo>
                    <a:lnTo>
                      <a:pt x="588" y="564"/>
                    </a:lnTo>
                    <a:lnTo>
                      <a:pt x="644" y="554"/>
                    </a:lnTo>
                    <a:lnTo>
                      <a:pt x="644" y="554"/>
                    </a:lnTo>
                    <a:lnTo>
                      <a:pt x="700" y="540"/>
                    </a:lnTo>
                    <a:lnTo>
                      <a:pt x="754" y="524"/>
                    </a:lnTo>
                    <a:lnTo>
                      <a:pt x="806" y="502"/>
                    </a:lnTo>
                    <a:lnTo>
                      <a:pt x="856" y="478"/>
                    </a:lnTo>
                    <a:lnTo>
                      <a:pt x="902" y="450"/>
                    </a:lnTo>
                    <a:lnTo>
                      <a:pt x="944" y="420"/>
                    </a:lnTo>
                    <a:lnTo>
                      <a:pt x="982" y="386"/>
                    </a:lnTo>
                    <a:lnTo>
                      <a:pt x="1016" y="352"/>
                    </a:lnTo>
                    <a:lnTo>
                      <a:pt x="1046" y="314"/>
                    </a:lnTo>
                    <a:lnTo>
                      <a:pt x="1072" y="276"/>
                    </a:lnTo>
                    <a:lnTo>
                      <a:pt x="1084" y="256"/>
                    </a:lnTo>
                    <a:lnTo>
                      <a:pt x="1094" y="236"/>
                    </a:lnTo>
                    <a:lnTo>
                      <a:pt x="1102" y="216"/>
                    </a:lnTo>
                    <a:lnTo>
                      <a:pt x="1110" y="196"/>
                    </a:lnTo>
                    <a:lnTo>
                      <a:pt x="1116" y="174"/>
                    </a:lnTo>
                    <a:lnTo>
                      <a:pt x="1122" y="154"/>
                    </a:lnTo>
                    <a:lnTo>
                      <a:pt x="1124" y="132"/>
                    </a:lnTo>
                    <a:lnTo>
                      <a:pt x="1126" y="110"/>
                    </a:lnTo>
                    <a:lnTo>
                      <a:pt x="1128" y="90"/>
                    </a:lnTo>
                    <a:lnTo>
                      <a:pt x="1126" y="68"/>
                    </a:lnTo>
                    <a:lnTo>
                      <a:pt x="1124" y="46"/>
                    </a:lnTo>
                    <a:lnTo>
                      <a:pt x="1122" y="24"/>
                    </a:lnTo>
                    <a:lnTo>
                      <a:pt x="1122" y="24"/>
                    </a:lnTo>
                    <a:close/>
                  </a:path>
                </a:pathLst>
              </a:custGeom>
              <a:solidFill>
                <a:schemeClr val="accent1">
                  <a:lumMod val="40000"/>
                  <a:lumOff val="60000"/>
                </a:schemeClr>
              </a:solidFill>
              <a:ln w="9525">
                <a:noFill/>
                <a:round/>
                <a:headEnd/>
                <a:tailEnd/>
              </a:ln>
            </p:spPr>
            <p:txBody>
              <a:bodyPr/>
              <a:lstStyle/>
              <a:p>
                <a:pPr algn="ctr">
                  <a:defRPr/>
                </a:pPr>
                <a:endParaRPr lang="en-GB" sz="2000"/>
              </a:p>
            </p:txBody>
          </p:sp>
          <p:sp>
            <p:nvSpPr>
              <p:cNvPr id="14" name="Freeform 14"/>
              <p:cNvSpPr>
                <a:spLocks/>
              </p:cNvSpPr>
              <p:nvPr/>
            </p:nvSpPr>
            <p:spPr bwMode="auto">
              <a:xfrm>
                <a:off x="3571874" y="3542645"/>
                <a:ext cx="1701800" cy="771558"/>
              </a:xfrm>
              <a:custGeom>
                <a:avLst/>
                <a:gdLst/>
                <a:ahLst/>
                <a:cxnLst>
                  <a:cxn ang="0">
                    <a:pos x="0" y="486"/>
                  </a:cxn>
                  <a:cxn ang="0">
                    <a:pos x="18" y="398"/>
                  </a:cxn>
                  <a:cxn ang="0">
                    <a:pos x="52" y="320"/>
                  </a:cxn>
                  <a:cxn ang="0">
                    <a:pos x="96" y="250"/>
                  </a:cxn>
                  <a:cxn ang="0">
                    <a:pos x="154" y="188"/>
                  </a:cxn>
                  <a:cxn ang="0">
                    <a:pos x="220" y="134"/>
                  </a:cxn>
                  <a:cxn ang="0">
                    <a:pos x="294" y="90"/>
                  </a:cxn>
                  <a:cxn ang="0">
                    <a:pos x="374" y="56"/>
                  </a:cxn>
                  <a:cxn ang="0">
                    <a:pos x="460" y="30"/>
                  </a:cxn>
                  <a:cxn ang="0">
                    <a:pos x="546" y="16"/>
                  </a:cxn>
                  <a:cxn ang="0">
                    <a:pos x="634" y="10"/>
                  </a:cxn>
                  <a:cxn ang="0">
                    <a:pos x="720" y="16"/>
                  </a:cxn>
                  <a:cxn ang="0">
                    <a:pos x="802" y="32"/>
                  </a:cxn>
                  <a:cxn ang="0">
                    <a:pos x="882" y="60"/>
                  </a:cxn>
                  <a:cxn ang="0">
                    <a:pos x="954" y="98"/>
                  </a:cxn>
                  <a:cxn ang="0">
                    <a:pos x="1018" y="148"/>
                  </a:cxn>
                  <a:cxn ang="0">
                    <a:pos x="1072" y="210"/>
                  </a:cxn>
                  <a:cxn ang="0">
                    <a:pos x="1050" y="178"/>
                  </a:cxn>
                  <a:cxn ang="0">
                    <a:pos x="998" y="122"/>
                  </a:cxn>
                  <a:cxn ang="0">
                    <a:pos x="936" y="76"/>
                  </a:cxn>
                  <a:cxn ang="0">
                    <a:pos x="864" y="42"/>
                  </a:cxn>
                  <a:cxn ang="0">
                    <a:pos x="784" y="18"/>
                  </a:cxn>
                  <a:cxn ang="0">
                    <a:pos x="698" y="4"/>
                  </a:cxn>
                  <a:cxn ang="0">
                    <a:pos x="610" y="0"/>
                  </a:cxn>
                  <a:cxn ang="0">
                    <a:pos x="522" y="8"/>
                  </a:cxn>
                  <a:cxn ang="0">
                    <a:pos x="434" y="26"/>
                  </a:cxn>
                  <a:cxn ang="0">
                    <a:pos x="348" y="52"/>
                  </a:cxn>
                  <a:cxn ang="0">
                    <a:pos x="266" y="92"/>
                  </a:cxn>
                  <a:cxn ang="0">
                    <a:pos x="194" y="140"/>
                  </a:cxn>
                  <a:cxn ang="0">
                    <a:pos x="128" y="198"/>
                  </a:cxn>
                  <a:cxn ang="0">
                    <a:pos x="74" y="268"/>
                  </a:cxn>
                  <a:cxn ang="0">
                    <a:pos x="34" y="348"/>
                  </a:cxn>
                  <a:cxn ang="0">
                    <a:pos x="8" y="436"/>
                  </a:cxn>
                  <a:cxn ang="0">
                    <a:pos x="0" y="486"/>
                  </a:cxn>
                </a:cxnLst>
                <a:rect l="0" t="0" r="r" b="b"/>
                <a:pathLst>
                  <a:path w="1072" h="486">
                    <a:moveTo>
                      <a:pt x="0" y="486"/>
                    </a:moveTo>
                    <a:lnTo>
                      <a:pt x="0" y="486"/>
                    </a:lnTo>
                    <a:lnTo>
                      <a:pt x="8" y="442"/>
                    </a:lnTo>
                    <a:lnTo>
                      <a:pt x="18" y="398"/>
                    </a:lnTo>
                    <a:lnTo>
                      <a:pt x="34" y="358"/>
                    </a:lnTo>
                    <a:lnTo>
                      <a:pt x="52" y="320"/>
                    </a:lnTo>
                    <a:lnTo>
                      <a:pt x="72" y="284"/>
                    </a:lnTo>
                    <a:lnTo>
                      <a:pt x="96" y="250"/>
                    </a:lnTo>
                    <a:lnTo>
                      <a:pt x="124" y="218"/>
                    </a:lnTo>
                    <a:lnTo>
                      <a:pt x="154" y="188"/>
                    </a:lnTo>
                    <a:lnTo>
                      <a:pt x="186" y="160"/>
                    </a:lnTo>
                    <a:lnTo>
                      <a:pt x="220" y="134"/>
                    </a:lnTo>
                    <a:lnTo>
                      <a:pt x="256" y="112"/>
                    </a:lnTo>
                    <a:lnTo>
                      <a:pt x="294" y="90"/>
                    </a:lnTo>
                    <a:lnTo>
                      <a:pt x="334" y="72"/>
                    </a:lnTo>
                    <a:lnTo>
                      <a:pt x="374" y="56"/>
                    </a:lnTo>
                    <a:lnTo>
                      <a:pt x="416" y="42"/>
                    </a:lnTo>
                    <a:lnTo>
                      <a:pt x="460" y="30"/>
                    </a:lnTo>
                    <a:lnTo>
                      <a:pt x="502" y="22"/>
                    </a:lnTo>
                    <a:lnTo>
                      <a:pt x="546" y="16"/>
                    </a:lnTo>
                    <a:lnTo>
                      <a:pt x="590" y="12"/>
                    </a:lnTo>
                    <a:lnTo>
                      <a:pt x="634" y="10"/>
                    </a:lnTo>
                    <a:lnTo>
                      <a:pt x="676" y="12"/>
                    </a:lnTo>
                    <a:lnTo>
                      <a:pt x="720" y="16"/>
                    </a:lnTo>
                    <a:lnTo>
                      <a:pt x="762" y="22"/>
                    </a:lnTo>
                    <a:lnTo>
                      <a:pt x="802" y="32"/>
                    </a:lnTo>
                    <a:lnTo>
                      <a:pt x="842" y="44"/>
                    </a:lnTo>
                    <a:lnTo>
                      <a:pt x="882" y="60"/>
                    </a:lnTo>
                    <a:lnTo>
                      <a:pt x="918" y="78"/>
                    </a:lnTo>
                    <a:lnTo>
                      <a:pt x="954" y="98"/>
                    </a:lnTo>
                    <a:lnTo>
                      <a:pt x="988" y="122"/>
                    </a:lnTo>
                    <a:lnTo>
                      <a:pt x="1018" y="148"/>
                    </a:lnTo>
                    <a:lnTo>
                      <a:pt x="1046" y="178"/>
                    </a:lnTo>
                    <a:lnTo>
                      <a:pt x="1072" y="210"/>
                    </a:lnTo>
                    <a:lnTo>
                      <a:pt x="1072" y="210"/>
                    </a:lnTo>
                    <a:lnTo>
                      <a:pt x="1050" y="178"/>
                    </a:lnTo>
                    <a:lnTo>
                      <a:pt x="1026" y="150"/>
                    </a:lnTo>
                    <a:lnTo>
                      <a:pt x="998" y="122"/>
                    </a:lnTo>
                    <a:lnTo>
                      <a:pt x="968" y="98"/>
                    </a:lnTo>
                    <a:lnTo>
                      <a:pt x="936" y="76"/>
                    </a:lnTo>
                    <a:lnTo>
                      <a:pt x="900" y="58"/>
                    </a:lnTo>
                    <a:lnTo>
                      <a:pt x="864" y="42"/>
                    </a:lnTo>
                    <a:lnTo>
                      <a:pt x="824" y="28"/>
                    </a:lnTo>
                    <a:lnTo>
                      <a:pt x="784" y="18"/>
                    </a:lnTo>
                    <a:lnTo>
                      <a:pt x="742" y="10"/>
                    </a:lnTo>
                    <a:lnTo>
                      <a:pt x="698" y="4"/>
                    </a:lnTo>
                    <a:lnTo>
                      <a:pt x="654" y="0"/>
                    </a:lnTo>
                    <a:lnTo>
                      <a:pt x="610" y="0"/>
                    </a:lnTo>
                    <a:lnTo>
                      <a:pt x="566" y="2"/>
                    </a:lnTo>
                    <a:lnTo>
                      <a:pt x="522" y="8"/>
                    </a:lnTo>
                    <a:lnTo>
                      <a:pt x="476" y="16"/>
                    </a:lnTo>
                    <a:lnTo>
                      <a:pt x="434" y="26"/>
                    </a:lnTo>
                    <a:lnTo>
                      <a:pt x="390" y="38"/>
                    </a:lnTo>
                    <a:lnTo>
                      <a:pt x="348" y="52"/>
                    </a:lnTo>
                    <a:lnTo>
                      <a:pt x="306" y="70"/>
                    </a:lnTo>
                    <a:lnTo>
                      <a:pt x="266" y="92"/>
                    </a:lnTo>
                    <a:lnTo>
                      <a:pt x="230" y="114"/>
                    </a:lnTo>
                    <a:lnTo>
                      <a:pt x="194" y="140"/>
                    </a:lnTo>
                    <a:lnTo>
                      <a:pt x="160" y="168"/>
                    </a:lnTo>
                    <a:lnTo>
                      <a:pt x="128" y="198"/>
                    </a:lnTo>
                    <a:lnTo>
                      <a:pt x="100" y="232"/>
                    </a:lnTo>
                    <a:lnTo>
                      <a:pt x="74" y="268"/>
                    </a:lnTo>
                    <a:lnTo>
                      <a:pt x="52" y="306"/>
                    </a:lnTo>
                    <a:lnTo>
                      <a:pt x="34" y="348"/>
                    </a:lnTo>
                    <a:lnTo>
                      <a:pt x="18" y="390"/>
                    </a:lnTo>
                    <a:lnTo>
                      <a:pt x="8" y="436"/>
                    </a:lnTo>
                    <a:lnTo>
                      <a:pt x="0" y="486"/>
                    </a:lnTo>
                    <a:lnTo>
                      <a:pt x="0" y="486"/>
                    </a:lnTo>
                    <a:close/>
                  </a:path>
                </a:pathLst>
              </a:custGeom>
              <a:solidFill>
                <a:schemeClr val="accent1">
                  <a:lumMod val="40000"/>
                  <a:lumOff val="60000"/>
                </a:schemeClr>
              </a:solidFill>
              <a:ln w="9525">
                <a:noFill/>
                <a:round/>
                <a:headEnd/>
                <a:tailEnd/>
              </a:ln>
            </p:spPr>
            <p:txBody>
              <a:bodyPr/>
              <a:lstStyle/>
              <a:p>
                <a:pPr algn="ctr">
                  <a:defRPr/>
                </a:pPr>
                <a:endParaRPr lang="en-GB" sz="2000"/>
              </a:p>
            </p:txBody>
          </p:sp>
          <p:sp>
            <p:nvSpPr>
              <p:cNvPr id="15" name="Freeform 15"/>
              <p:cNvSpPr>
                <a:spLocks/>
              </p:cNvSpPr>
              <p:nvPr/>
            </p:nvSpPr>
            <p:spPr bwMode="auto">
              <a:xfrm>
                <a:off x="3428999" y="4107820"/>
                <a:ext cx="1974850" cy="1098597"/>
              </a:xfrm>
              <a:custGeom>
                <a:avLst/>
                <a:gdLst/>
                <a:ahLst/>
                <a:cxnLst>
                  <a:cxn ang="0">
                    <a:pos x="68" y="0"/>
                  </a:cxn>
                  <a:cxn ang="0">
                    <a:pos x="46" y="54"/>
                  </a:cxn>
                  <a:cxn ang="0">
                    <a:pos x="30" y="104"/>
                  </a:cxn>
                  <a:cxn ang="0">
                    <a:pos x="22" y="154"/>
                  </a:cxn>
                  <a:cxn ang="0">
                    <a:pos x="18" y="204"/>
                  </a:cxn>
                  <a:cxn ang="0">
                    <a:pos x="20" y="250"/>
                  </a:cxn>
                  <a:cxn ang="0">
                    <a:pos x="26" y="296"/>
                  </a:cxn>
                  <a:cxn ang="0">
                    <a:pos x="40" y="338"/>
                  </a:cxn>
                  <a:cxn ang="0">
                    <a:pos x="56" y="380"/>
                  </a:cxn>
                  <a:cxn ang="0">
                    <a:pos x="78" y="418"/>
                  </a:cxn>
                  <a:cxn ang="0">
                    <a:pos x="104" y="454"/>
                  </a:cxn>
                  <a:cxn ang="0">
                    <a:pos x="168" y="520"/>
                  </a:cxn>
                  <a:cxn ang="0">
                    <a:pos x="246" y="574"/>
                  </a:cxn>
                  <a:cxn ang="0">
                    <a:pos x="336" y="614"/>
                  </a:cxn>
                  <a:cxn ang="0">
                    <a:pos x="436" y="642"/>
                  </a:cxn>
                  <a:cxn ang="0">
                    <a:pos x="544" y="654"/>
                  </a:cxn>
                  <a:cxn ang="0">
                    <a:pos x="658" y="650"/>
                  </a:cxn>
                  <a:cxn ang="0">
                    <a:pos x="774" y="630"/>
                  </a:cxn>
                  <a:cxn ang="0">
                    <a:pos x="894" y="590"/>
                  </a:cxn>
                  <a:cxn ang="0">
                    <a:pos x="1014" y="532"/>
                  </a:cxn>
                  <a:cxn ang="0">
                    <a:pos x="1072" y="494"/>
                  </a:cxn>
                  <a:cxn ang="0">
                    <a:pos x="1130" y="452"/>
                  </a:cxn>
                  <a:cxn ang="0">
                    <a:pos x="1188" y="404"/>
                  </a:cxn>
                  <a:cxn ang="0">
                    <a:pos x="1244" y="350"/>
                  </a:cxn>
                  <a:cxn ang="0">
                    <a:pos x="1214" y="382"/>
                  </a:cxn>
                  <a:cxn ang="0">
                    <a:pos x="1156" y="440"/>
                  </a:cxn>
                  <a:cxn ang="0">
                    <a:pos x="1094" y="492"/>
                  </a:cxn>
                  <a:cxn ang="0">
                    <a:pos x="1034" y="538"/>
                  </a:cxn>
                  <a:cxn ang="0">
                    <a:pos x="972" y="578"/>
                  </a:cxn>
                  <a:cxn ang="0">
                    <a:pos x="910" y="610"/>
                  </a:cxn>
                  <a:cxn ang="0">
                    <a:pos x="848" y="638"/>
                  </a:cxn>
                  <a:cxn ang="0">
                    <a:pos x="786" y="658"/>
                  </a:cxn>
                  <a:cxn ang="0">
                    <a:pos x="724" y="674"/>
                  </a:cxn>
                  <a:cxn ang="0">
                    <a:pos x="664" y="684"/>
                  </a:cxn>
                  <a:cxn ang="0">
                    <a:pos x="574" y="692"/>
                  </a:cxn>
                  <a:cxn ang="0">
                    <a:pos x="460" y="684"/>
                  </a:cxn>
                  <a:cxn ang="0">
                    <a:pos x="354" y="660"/>
                  </a:cxn>
                  <a:cxn ang="0">
                    <a:pos x="258" y="620"/>
                  </a:cxn>
                  <a:cxn ang="0">
                    <a:pos x="174" y="566"/>
                  </a:cxn>
                  <a:cxn ang="0">
                    <a:pos x="104" y="500"/>
                  </a:cxn>
                  <a:cxn ang="0">
                    <a:pos x="76" y="462"/>
                  </a:cxn>
                  <a:cxn ang="0">
                    <a:pos x="50" y="424"/>
                  </a:cxn>
                  <a:cxn ang="0">
                    <a:pos x="30" y="382"/>
                  </a:cxn>
                  <a:cxn ang="0">
                    <a:pos x="16" y="338"/>
                  </a:cxn>
                  <a:cxn ang="0">
                    <a:pos x="6" y="294"/>
                  </a:cxn>
                  <a:cxn ang="0">
                    <a:pos x="0" y="248"/>
                  </a:cxn>
                  <a:cxn ang="0">
                    <a:pos x="2" y="200"/>
                  </a:cxn>
                  <a:cxn ang="0">
                    <a:pos x="8" y="152"/>
                  </a:cxn>
                  <a:cxn ang="0">
                    <a:pos x="22" y="102"/>
                  </a:cxn>
                  <a:cxn ang="0">
                    <a:pos x="42" y="52"/>
                  </a:cxn>
                  <a:cxn ang="0">
                    <a:pos x="68" y="0"/>
                  </a:cxn>
                </a:cxnLst>
                <a:rect l="0" t="0" r="r" b="b"/>
                <a:pathLst>
                  <a:path w="1244" h="692">
                    <a:moveTo>
                      <a:pt x="68" y="0"/>
                    </a:moveTo>
                    <a:lnTo>
                      <a:pt x="68" y="0"/>
                    </a:lnTo>
                    <a:lnTo>
                      <a:pt x="56" y="28"/>
                    </a:lnTo>
                    <a:lnTo>
                      <a:pt x="46" y="54"/>
                    </a:lnTo>
                    <a:lnTo>
                      <a:pt x="38" y="80"/>
                    </a:lnTo>
                    <a:lnTo>
                      <a:pt x="30" y="104"/>
                    </a:lnTo>
                    <a:lnTo>
                      <a:pt x="26" y="130"/>
                    </a:lnTo>
                    <a:lnTo>
                      <a:pt x="22" y="154"/>
                    </a:lnTo>
                    <a:lnTo>
                      <a:pt x="18" y="180"/>
                    </a:lnTo>
                    <a:lnTo>
                      <a:pt x="18" y="204"/>
                    </a:lnTo>
                    <a:lnTo>
                      <a:pt x="18" y="228"/>
                    </a:lnTo>
                    <a:lnTo>
                      <a:pt x="20" y="250"/>
                    </a:lnTo>
                    <a:lnTo>
                      <a:pt x="22" y="274"/>
                    </a:lnTo>
                    <a:lnTo>
                      <a:pt x="26" y="296"/>
                    </a:lnTo>
                    <a:lnTo>
                      <a:pt x="32" y="318"/>
                    </a:lnTo>
                    <a:lnTo>
                      <a:pt x="40" y="338"/>
                    </a:lnTo>
                    <a:lnTo>
                      <a:pt x="48" y="360"/>
                    </a:lnTo>
                    <a:lnTo>
                      <a:pt x="56" y="380"/>
                    </a:lnTo>
                    <a:lnTo>
                      <a:pt x="66" y="400"/>
                    </a:lnTo>
                    <a:lnTo>
                      <a:pt x="78" y="418"/>
                    </a:lnTo>
                    <a:lnTo>
                      <a:pt x="90" y="436"/>
                    </a:lnTo>
                    <a:lnTo>
                      <a:pt x="104" y="454"/>
                    </a:lnTo>
                    <a:lnTo>
                      <a:pt x="134" y="488"/>
                    </a:lnTo>
                    <a:lnTo>
                      <a:pt x="168" y="520"/>
                    </a:lnTo>
                    <a:lnTo>
                      <a:pt x="206" y="548"/>
                    </a:lnTo>
                    <a:lnTo>
                      <a:pt x="246" y="574"/>
                    </a:lnTo>
                    <a:lnTo>
                      <a:pt x="290" y="596"/>
                    </a:lnTo>
                    <a:lnTo>
                      <a:pt x="336" y="614"/>
                    </a:lnTo>
                    <a:lnTo>
                      <a:pt x="384" y="630"/>
                    </a:lnTo>
                    <a:lnTo>
                      <a:pt x="436" y="642"/>
                    </a:lnTo>
                    <a:lnTo>
                      <a:pt x="488" y="650"/>
                    </a:lnTo>
                    <a:lnTo>
                      <a:pt x="544" y="654"/>
                    </a:lnTo>
                    <a:lnTo>
                      <a:pt x="600" y="654"/>
                    </a:lnTo>
                    <a:lnTo>
                      <a:pt x="658" y="650"/>
                    </a:lnTo>
                    <a:lnTo>
                      <a:pt x="716" y="642"/>
                    </a:lnTo>
                    <a:lnTo>
                      <a:pt x="774" y="630"/>
                    </a:lnTo>
                    <a:lnTo>
                      <a:pt x="834" y="612"/>
                    </a:lnTo>
                    <a:lnTo>
                      <a:pt x="894" y="590"/>
                    </a:lnTo>
                    <a:lnTo>
                      <a:pt x="954" y="564"/>
                    </a:lnTo>
                    <a:lnTo>
                      <a:pt x="1014" y="532"/>
                    </a:lnTo>
                    <a:lnTo>
                      <a:pt x="1044" y="514"/>
                    </a:lnTo>
                    <a:lnTo>
                      <a:pt x="1072" y="494"/>
                    </a:lnTo>
                    <a:lnTo>
                      <a:pt x="1102" y="474"/>
                    </a:lnTo>
                    <a:lnTo>
                      <a:pt x="1130" y="452"/>
                    </a:lnTo>
                    <a:lnTo>
                      <a:pt x="1160" y="428"/>
                    </a:lnTo>
                    <a:lnTo>
                      <a:pt x="1188" y="404"/>
                    </a:lnTo>
                    <a:lnTo>
                      <a:pt x="1216" y="378"/>
                    </a:lnTo>
                    <a:lnTo>
                      <a:pt x="1244" y="350"/>
                    </a:lnTo>
                    <a:lnTo>
                      <a:pt x="1244" y="350"/>
                    </a:lnTo>
                    <a:lnTo>
                      <a:pt x="1214" y="382"/>
                    </a:lnTo>
                    <a:lnTo>
                      <a:pt x="1184" y="412"/>
                    </a:lnTo>
                    <a:lnTo>
                      <a:pt x="1156" y="440"/>
                    </a:lnTo>
                    <a:lnTo>
                      <a:pt x="1126" y="468"/>
                    </a:lnTo>
                    <a:lnTo>
                      <a:pt x="1094" y="492"/>
                    </a:lnTo>
                    <a:lnTo>
                      <a:pt x="1064" y="516"/>
                    </a:lnTo>
                    <a:lnTo>
                      <a:pt x="1034" y="538"/>
                    </a:lnTo>
                    <a:lnTo>
                      <a:pt x="1004" y="558"/>
                    </a:lnTo>
                    <a:lnTo>
                      <a:pt x="972" y="578"/>
                    </a:lnTo>
                    <a:lnTo>
                      <a:pt x="942" y="594"/>
                    </a:lnTo>
                    <a:lnTo>
                      <a:pt x="910" y="610"/>
                    </a:lnTo>
                    <a:lnTo>
                      <a:pt x="880" y="624"/>
                    </a:lnTo>
                    <a:lnTo>
                      <a:pt x="848" y="638"/>
                    </a:lnTo>
                    <a:lnTo>
                      <a:pt x="818" y="648"/>
                    </a:lnTo>
                    <a:lnTo>
                      <a:pt x="786" y="658"/>
                    </a:lnTo>
                    <a:lnTo>
                      <a:pt x="756" y="668"/>
                    </a:lnTo>
                    <a:lnTo>
                      <a:pt x="724" y="674"/>
                    </a:lnTo>
                    <a:lnTo>
                      <a:pt x="694" y="680"/>
                    </a:lnTo>
                    <a:lnTo>
                      <a:pt x="664" y="684"/>
                    </a:lnTo>
                    <a:lnTo>
                      <a:pt x="634" y="688"/>
                    </a:lnTo>
                    <a:lnTo>
                      <a:pt x="574" y="692"/>
                    </a:lnTo>
                    <a:lnTo>
                      <a:pt x="516" y="690"/>
                    </a:lnTo>
                    <a:lnTo>
                      <a:pt x="460" y="684"/>
                    </a:lnTo>
                    <a:lnTo>
                      <a:pt x="406" y="674"/>
                    </a:lnTo>
                    <a:lnTo>
                      <a:pt x="354" y="660"/>
                    </a:lnTo>
                    <a:lnTo>
                      <a:pt x="306" y="640"/>
                    </a:lnTo>
                    <a:lnTo>
                      <a:pt x="258" y="620"/>
                    </a:lnTo>
                    <a:lnTo>
                      <a:pt x="214" y="594"/>
                    </a:lnTo>
                    <a:lnTo>
                      <a:pt x="174" y="566"/>
                    </a:lnTo>
                    <a:lnTo>
                      <a:pt x="138" y="534"/>
                    </a:lnTo>
                    <a:lnTo>
                      <a:pt x="104" y="500"/>
                    </a:lnTo>
                    <a:lnTo>
                      <a:pt x="90" y="482"/>
                    </a:lnTo>
                    <a:lnTo>
                      <a:pt x="76" y="462"/>
                    </a:lnTo>
                    <a:lnTo>
                      <a:pt x="62" y="444"/>
                    </a:lnTo>
                    <a:lnTo>
                      <a:pt x="50" y="424"/>
                    </a:lnTo>
                    <a:lnTo>
                      <a:pt x="40" y="402"/>
                    </a:lnTo>
                    <a:lnTo>
                      <a:pt x="30" y="382"/>
                    </a:lnTo>
                    <a:lnTo>
                      <a:pt x="22" y="360"/>
                    </a:lnTo>
                    <a:lnTo>
                      <a:pt x="16" y="338"/>
                    </a:lnTo>
                    <a:lnTo>
                      <a:pt x="10" y="316"/>
                    </a:lnTo>
                    <a:lnTo>
                      <a:pt x="6" y="294"/>
                    </a:lnTo>
                    <a:lnTo>
                      <a:pt x="2" y="270"/>
                    </a:lnTo>
                    <a:lnTo>
                      <a:pt x="0" y="248"/>
                    </a:lnTo>
                    <a:lnTo>
                      <a:pt x="0" y="224"/>
                    </a:lnTo>
                    <a:lnTo>
                      <a:pt x="2" y="200"/>
                    </a:lnTo>
                    <a:lnTo>
                      <a:pt x="4" y="176"/>
                    </a:lnTo>
                    <a:lnTo>
                      <a:pt x="8" y="152"/>
                    </a:lnTo>
                    <a:lnTo>
                      <a:pt x="14" y="126"/>
                    </a:lnTo>
                    <a:lnTo>
                      <a:pt x="22" y="102"/>
                    </a:lnTo>
                    <a:lnTo>
                      <a:pt x="30" y="76"/>
                    </a:lnTo>
                    <a:lnTo>
                      <a:pt x="42" y="52"/>
                    </a:lnTo>
                    <a:lnTo>
                      <a:pt x="54" y="26"/>
                    </a:lnTo>
                    <a:lnTo>
                      <a:pt x="68" y="0"/>
                    </a:lnTo>
                    <a:lnTo>
                      <a:pt x="68" y="0"/>
                    </a:lnTo>
                    <a:close/>
                  </a:path>
                </a:pathLst>
              </a:custGeom>
              <a:solidFill>
                <a:schemeClr val="accent1">
                  <a:lumMod val="40000"/>
                  <a:lumOff val="60000"/>
                </a:schemeClr>
              </a:solidFill>
              <a:ln w="9525">
                <a:noFill/>
                <a:round/>
                <a:headEnd/>
                <a:tailEnd/>
              </a:ln>
            </p:spPr>
            <p:txBody>
              <a:bodyPr/>
              <a:lstStyle/>
              <a:p>
                <a:pPr algn="ctr">
                  <a:defRPr/>
                </a:pPr>
                <a:endParaRPr lang="en-GB" sz="2000"/>
              </a:p>
            </p:txBody>
          </p:sp>
          <p:sp>
            <p:nvSpPr>
              <p:cNvPr id="16" name="Freeform 16"/>
              <p:cNvSpPr>
                <a:spLocks/>
              </p:cNvSpPr>
              <p:nvPr/>
            </p:nvSpPr>
            <p:spPr bwMode="auto">
              <a:xfrm>
                <a:off x="4267199" y="3456916"/>
                <a:ext cx="1327150" cy="1038270"/>
              </a:xfrm>
              <a:custGeom>
                <a:avLst/>
                <a:gdLst/>
                <a:ahLst/>
                <a:cxnLst>
                  <a:cxn ang="0">
                    <a:pos x="784" y="654"/>
                  </a:cxn>
                  <a:cxn ang="0">
                    <a:pos x="806" y="556"/>
                  </a:cxn>
                  <a:cxn ang="0">
                    <a:pos x="816" y="468"/>
                  </a:cxn>
                  <a:cxn ang="0">
                    <a:pos x="810" y="386"/>
                  </a:cxn>
                  <a:cxn ang="0">
                    <a:pos x="794" y="312"/>
                  </a:cxn>
                  <a:cxn ang="0">
                    <a:pos x="764" y="248"/>
                  </a:cxn>
                  <a:cxn ang="0">
                    <a:pos x="726" y="190"/>
                  </a:cxn>
                  <a:cxn ang="0">
                    <a:pos x="678" y="142"/>
                  </a:cxn>
                  <a:cxn ang="0">
                    <a:pos x="622" y="100"/>
                  </a:cxn>
                  <a:cxn ang="0">
                    <a:pos x="558" y="66"/>
                  </a:cxn>
                  <a:cxn ang="0">
                    <a:pos x="488" y="42"/>
                  </a:cxn>
                  <a:cxn ang="0">
                    <a:pos x="414" y="22"/>
                  </a:cxn>
                  <a:cxn ang="0">
                    <a:pos x="334" y="12"/>
                  </a:cxn>
                  <a:cxn ang="0">
                    <a:pos x="254" y="10"/>
                  </a:cxn>
                  <a:cxn ang="0">
                    <a:pos x="170" y="14"/>
                  </a:cxn>
                  <a:cxn ang="0">
                    <a:pos x="84" y="26"/>
                  </a:cxn>
                  <a:cxn ang="0">
                    <a:pos x="0" y="44"/>
                  </a:cxn>
                  <a:cxn ang="0">
                    <a:pos x="50" y="30"/>
                  </a:cxn>
                  <a:cxn ang="0">
                    <a:pos x="148" y="10"/>
                  </a:cxn>
                  <a:cxn ang="0">
                    <a:pos x="244" y="0"/>
                  </a:cxn>
                  <a:cxn ang="0">
                    <a:pos x="336" y="0"/>
                  </a:cxn>
                  <a:cxn ang="0">
                    <a:pos x="422" y="10"/>
                  </a:cxn>
                  <a:cxn ang="0">
                    <a:pos x="502" y="28"/>
                  </a:cxn>
                  <a:cxn ang="0">
                    <a:pos x="576" y="56"/>
                  </a:cxn>
                  <a:cxn ang="0">
                    <a:pos x="642" y="90"/>
                  </a:cxn>
                  <a:cxn ang="0">
                    <a:pos x="702" y="134"/>
                  </a:cxn>
                  <a:cxn ang="0">
                    <a:pos x="750" y="184"/>
                  </a:cxn>
                  <a:cxn ang="0">
                    <a:pos x="788" y="240"/>
                  </a:cxn>
                  <a:cxn ang="0">
                    <a:pos x="816" y="304"/>
                  </a:cxn>
                  <a:cxn ang="0">
                    <a:pos x="832" y="372"/>
                  </a:cxn>
                  <a:cxn ang="0">
                    <a:pos x="836" y="448"/>
                  </a:cxn>
                  <a:cxn ang="0">
                    <a:pos x="826" y="526"/>
                  </a:cxn>
                  <a:cxn ang="0">
                    <a:pos x="802" y="610"/>
                  </a:cxn>
                  <a:cxn ang="0">
                    <a:pos x="784" y="654"/>
                  </a:cxn>
                </a:cxnLst>
                <a:rect l="0" t="0" r="r" b="b"/>
                <a:pathLst>
                  <a:path w="836" h="654">
                    <a:moveTo>
                      <a:pt x="784" y="654"/>
                    </a:moveTo>
                    <a:lnTo>
                      <a:pt x="784" y="654"/>
                    </a:lnTo>
                    <a:lnTo>
                      <a:pt x="798" y="604"/>
                    </a:lnTo>
                    <a:lnTo>
                      <a:pt x="806" y="556"/>
                    </a:lnTo>
                    <a:lnTo>
                      <a:pt x="812" y="510"/>
                    </a:lnTo>
                    <a:lnTo>
                      <a:pt x="816" y="468"/>
                    </a:lnTo>
                    <a:lnTo>
                      <a:pt x="814" y="426"/>
                    </a:lnTo>
                    <a:lnTo>
                      <a:pt x="810" y="386"/>
                    </a:lnTo>
                    <a:lnTo>
                      <a:pt x="804" y="348"/>
                    </a:lnTo>
                    <a:lnTo>
                      <a:pt x="794" y="312"/>
                    </a:lnTo>
                    <a:lnTo>
                      <a:pt x="780" y="280"/>
                    </a:lnTo>
                    <a:lnTo>
                      <a:pt x="764" y="248"/>
                    </a:lnTo>
                    <a:lnTo>
                      <a:pt x="746" y="218"/>
                    </a:lnTo>
                    <a:lnTo>
                      <a:pt x="726" y="190"/>
                    </a:lnTo>
                    <a:lnTo>
                      <a:pt x="702" y="166"/>
                    </a:lnTo>
                    <a:lnTo>
                      <a:pt x="678" y="142"/>
                    </a:lnTo>
                    <a:lnTo>
                      <a:pt x="650" y="120"/>
                    </a:lnTo>
                    <a:lnTo>
                      <a:pt x="622" y="100"/>
                    </a:lnTo>
                    <a:lnTo>
                      <a:pt x="590" y="82"/>
                    </a:lnTo>
                    <a:lnTo>
                      <a:pt x="558" y="66"/>
                    </a:lnTo>
                    <a:lnTo>
                      <a:pt x="524" y="54"/>
                    </a:lnTo>
                    <a:lnTo>
                      <a:pt x="488" y="42"/>
                    </a:lnTo>
                    <a:lnTo>
                      <a:pt x="452" y="32"/>
                    </a:lnTo>
                    <a:lnTo>
                      <a:pt x="414" y="22"/>
                    </a:lnTo>
                    <a:lnTo>
                      <a:pt x="374" y="16"/>
                    </a:lnTo>
                    <a:lnTo>
                      <a:pt x="334" y="12"/>
                    </a:lnTo>
                    <a:lnTo>
                      <a:pt x="294" y="10"/>
                    </a:lnTo>
                    <a:lnTo>
                      <a:pt x="254" y="10"/>
                    </a:lnTo>
                    <a:lnTo>
                      <a:pt x="212" y="10"/>
                    </a:lnTo>
                    <a:lnTo>
                      <a:pt x="170" y="14"/>
                    </a:lnTo>
                    <a:lnTo>
                      <a:pt x="126" y="18"/>
                    </a:lnTo>
                    <a:lnTo>
                      <a:pt x="84" y="26"/>
                    </a:lnTo>
                    <a:lnTo>
                      <a:pt x="42" y="34"/>
                    </a:lnTo>
                    <a:lnTo>
                      <a:pt x="0" y="44"/>
                    </a:lnTo>
                    <a:lnTo>
                      <a:pt x="0" y="44"/>
                    </a:lnTo>
                    <a:lnTo>
                      <a:pt x="50" y="30"/>
                    </a:lnTo>
                    <a:lnTo>
                      <a:pt x="100" y="18"/>
                    </a:lnTo>
                    <a:lnTo>
                      <a:pt x="148" y="10"/>
                    </a:lnTo>
                    <a:lnTo>
                      <a:pt x="196" y="4"/>
                    </a:lnTo>
                    <a:lnTo>
                      <a:pt x="244" y="0"/>
                    </a:lnTo>
                    <a:lnTo>
                      <a:pt x="290" y="0"/>
                    </a:lnTo>
                    <a:lnTo>
                      <a:pt x="336" y="0"/>
                    </a:lnTo>
                    <a:lnTo>
                      <a:pt x="380" y="4"/>
                    </a:lnTo>
                    <a:lnTo>
                      <a:pt x="422" y="10"/>
                    </a:lnTo>
                    <a:lnTo>
                      <a:pt x="462" y="18"/>
                    </a:lnTo>
                    <a:lnTo>
                      <a:pt x="502" y="28"/>
                    </a:lnTo>
                    <a:lnTo>
                      <a:pt x="540" y="42"/>
                    </a:lnTo>
                    <a:lnTo>
                      <a:pt x="576" y="56"/>
                    </a:lnTo>
                    <a:lnTo>
                      <a:pt x="610" y="72"/>
                    </a:lnTo>
                    <a:lnTo>
                      <a:pt x="642" y="90"/>
                    </a:lnTo>
                    <a:lnTo>
                      <a:pt x="674" y="112"/>
                    </a:lnTo>
                    <a:lnTo>
                      <a:pt x="702" y="134"/>
                    </a:lnTo>
                    <a:lnTo>
                      <a:pt x="726" y="158"/>
                    </a:lnTo>
                    <a:lnTo>
                      <a:pt x="750" y="184"/>
                    </a:lnTo>
                    <a:lnTo>
                      <a:pt x="770" y="212"/>
                    </a:lnTo>
                    <a:lnTo>
                      <a:pt x="788" y="240"/>
                    </a:lnTo>
                    <a:lnTo>
                      <a:pt x="804" y="272"/>
                    </a:lnTo>
                    <a:lnTo>
                      <a:pt x="816" y="304"/>
                    </a:lnTo>
                    <a:lnTo>
                      <a:pt x="826" y="338"/>
                    </a:lnTo>
                    <a:lnTo>
                      <a:pt x="832" y="372"/>
                    </a:lnTo>
                    <a:lnTo>
                      <a:pt x="836" y="410"/>
                    </a:lnTo>
                    <a:lnTo>
                      <a:pt x="836" y="448"/>
                    </a:lnTo>
                    <a:lnTo>
                      <a:pt x="834" y="486"/>
                    </a:lnTo>
                    <a:lnTo>
                      <a:pt x="826" y="526"/>
                    </a:lnTo>
                    <a:lnTo>
                      <a:pt x="816" y="568"/>
                    </a:lnTo>
                    <a:lnTo>
                      <a:pt x="802" y="610"/>
                    </a:lnTo>
                    <a:lnTo>
                      <a:pt x="784" y="654"/>
                    </a:lnTo>
                    <a:lnTo>
                      <a:pt x="784" y="654"/>
                    </a:lnTo>
                    <a:close/>
                  </a:path>
                </a:pathLst>
              </a:custGeom>
              <a:solidFill>
                <a:schemeClr val="accent1">
                  <a:lumMod val="40000"/>
                  <a:lumOff val="60000"/>
                </a:schemeClr>
              </a:solidFill>
              <a:ln w="9525">
                <a:noFill/>
                <a:round/>
                <a:headEnd/>
                <a:tailEnd/>
              </a:ln>
            </p:spPr>
            <p:txBody>
              <a:bodyPr/>
              <a:lstStyle/>
              <a:p>
                <a:pPr algn="ctr">
                  <a:defRPr/>
                </a:pPr>
                <a:endParaRPr lang="en-GB" sz="2000"/>
              </a:p>
            </p:txBody>
          </p:sp>
          <p:sp>
            <p:nvSpPr>
              <p:cNvPr id="17" name="Freeform 17"/>
              <p:cNvSpPr>
                <a:spLocks/>
              </p:cNvSpPr>
              <p:nvPr/>
            </p:nvSpPr>
            <p:spPr bwMode="auto">
              <a:xfrm>
                <a:off x="3736974" y="3625199"/>
                <a:ext cx="1463675" cy="1104948"/>
              </a:xfrm>
              <a:custGeom>
                <a:avLst/>
                <a:gdLst/>
                <a:ahLst/>
                <a:cxnLst>
                  <a:cxn ang="0">
                    <a:pos x="916" y="254"/>
                  </a:cxn>
                  <a:cxn ang="0">
                    <a:pos x="922" y="288"/>
                  </a:cxn>
                  <a:cxn ang="0">
                    <a:pos x="916" y="358"/>
                  </a:cxn>
                  <a:cxn ang="0">
                    <a:pos x="894" y="426"/>
                  </a:cxn>
                  <a:cxn ang="0">
                    <a:pos x="856" y="488"/>
                  </a:cxn>
                  <a:cxn ang="0">
                    <a:pos x="804" y="548"/>
                  </a:cxn>
                  <a:cxn ang="0">
                    <a:pos x="738" y="598"/>
                  </a:cxn>
                  <a:cxn ang="0">
                    <a:pos x="662" y="640"/>
                  </a:cxn>
                  <a:cxn ang="0">
                    <a:pos x="576" y="672"/>
                  </a:cxn>
                  <a:cxn ang="0">
                    <a:pos x="530" y="684"/>
                  </a:cxn>
                  <a:cxn ang="0">
                    <a:pos x="436" y="696"/>
                  </a:cxn>
                  <a:cxn ang="0">
                    <a:pos x="346" y="694"/>
                  </a:cxn>
                  <a:cxn ang="0">
                    <a:pos x="262" y="678"/>
                  </a:cxn>
                  <a:cxn ang="0">
                    <a:pos x="186" y="652"/>
                  </a:cxn>
                  <a:cxn ang="0">
                    <a:pos x="120" y="614"/>
                  </a:cxn>
                  <a:cxn ang="0">
                    <a:pos x="66" y="566"/>
                  </a:cxn>
                  <a:cxn ang="0">
                    <a:pos x="28" y="508"/>
                  </a:cxn>
                  <a:cxn ang="0">
                    <a:pos x="8" y="460"/>
                  </a:cxn>
                  <a:cxn ang="0">
                    <a:pos x="4" y="442"/>
                  </a:cxn>
                  <a:cxn ang="0">
                    <a:pos x="0" y="408"/>
                  </a:cxn>
                  <a:cxn ang="0">
                    <a:pos x="4" y="338"/>
                  </a:cxn>
                  <a:cxn ang="0">
                    <a:pos x="26" y="270"/>
                  </a:cxn>
                  <a:cxn ang="0">
                    <a:pos x="64" y="206"/>
                  </a:cxn>
                  <a:cxn ang="0">
                    <a:pos x="116" y="148"/>
                  </a:cxn>
                  <a:cxn ang="0">
                    <a:pos x="182" y="98"/>
                  </a:cxn>
                  <a:cxn ang="0">
                    <a:pos x="258" y="56"/>
                  </a:cxn>
                  <a:cxn ang="0">
                    <a:pos x="344" y="24"/>
                  </a:cxn>
                  <a:cxn ang="0">
                    <a:pos x="392" y="12"/>
                  </a:cxn>
                  <a:cxn ang="0">
                    <a:pos x="484" y="0"/>
                  </a:cxn>
                  <a:cxn ang="0">
                    <a:pos x="574" y="2"/>
                  </a:cxn>
                  <a:cxn ang="0">
                    <a:pos x="658" y="18"/>
                  </a:cxn>
                  <a:cxn ang="0">
                    <a:pos x="734" y="44"/>
                  </a:cxn>
                  <a:cxn ang="0">
                    <a:pos x="800" y="82"/>
                  </a:cxn>
                  <a:cxn ang="0">
                    <a:pos x="854" y="130"/>
                  </a:cxn>
                  <a:cxn ang="0">
                    <a:pos x="894" y="188"/>
                  </a:cxn>
                  <a:cxn ang="0">
                    <a:pos x="912" y="236"/>
                  </a:cxn>
                  <a:cxn ang="0">
                    <a:pos x="916" y="254"/>
                  </a:cxn>
                </a:cxnLst>
                <a:rect l="0" t="0" r="r" b="b"/>
                <a:pathLst>
                  <a:path w="922" h="696">
                    <a:moveTo>
                      <a:pt x="916" y="254"/>
                    </a:moveTo>
                    <a:lnTo>
                      <a:pt x="916" y="254"/>
                    </a:lnTo>
                    <a:lnTo>
                      <a:pt x="920" y="272"/>
                    </a:lnTo>
                    <a:lnTo>
                      <a:pt x="922" y="288"/>
                    </a:lnTo>
                    <a:lnTo>
                      <a:pt x="922" y="324"/>
                    </a:lnTo>
                    <a:lnTo>
                      <a:pt x="916" y="358"/>
                    </a:lnTo>
                    <a:lnTo>
                      <a:pt x="908" y="392"/>
                    </a:lnTo>
                    <a:lnTo>
                      <a:pt x="894" y="426"/>
                    </a:lnTo>
                    <a:lnTo>
                      <a:pt x="878" y="458"/>
                    </a:lnTo>
                    <a:lnTo>
                      <a:pt x="856" y="488"/>
                    </a:lnTo>
                    <a:lnTo>
                      <a:pt x="832" y="518"/>
                    </a:lnTo>
                    <a:lnTo>
                      <a:pt x="804" y="548"/>
                    </a:lnTo>
                    <a:lnTo>
                      <a:pt x="772" y="574"/>
                    </a:lnTo>
                    <a:lnTo>
                      <a:pt x="738" y="598"/>
                    </a:lnTo>
                    <a:lnTo>
                      <a:pt x="702" y="620"/>
                    </a:lnTo>
                    <a:lnTo>
                      <a:pt x="662" y="640"/>
                    </a:lnTo>
                    <a:lnTo>
                      <a:pt x="620" y="658"/>
                    </a:lnTo>
                    <a:lnTo>
                      <a:pt x="576" y="672"/>
                    </a:lnTo>
                    <a:lnTo>
                      <a:pt x="530" y="684"/>
                    </a:lnTo>
                    <a:lnTo>
                      <a:pt x="530" y="684"/>
                    </a:lnTo>
                    <a:lnTo>
                      <a:pt x="482" y="692"/>
                    </a:lnTo>
                    <a:lnTo>
                      <a:pt x="436" y="696"/>
                    </a:lnTo>
                    <a:lnTo>
                      <a:pt x="390" y="696"/>
                    </a:lnTo>
                    <a:lnTo>
                      <a:pt x="346" y="694"/>
                    </a:lnTo>
                    <a:lnTo>
                      <a:pt x="304" y="688"/>
                    </a:lnTo>
                    <a:lnTo>
                      <a:pt x="262" y="678"/>
                    </a:lnTo>
                    <a:lnTo>
                      <a:pt x="224" y="666"/>
                    </a:lnTo>
                    <a:lnTo>
                      <a:pt x="186" y="652"/>
                    </a:lnTo>
                    <a:lnTo>
                      <a:pt x="152" y="634"/>
                    </a:lnTo>
                    <a:lnTo>
                      <a:pt x="120" y="614"/>
                    </a:lnTo>
                    <a:lnTo>
                      <a:pt x="92" y="590"/>
                    </a:lnTo>
                    <a:lnTo>
                      <a:pt x="66" y="566"/>
                    </a:lnTo>
                    <a:lnTo>
                      <a:pt x="46" y="538"/>
                    </a:lnTo>
                    <a:lnTo>
                      <a:pt x="28" y="508"/>
                    </a:lnTo>
                    <a:lnTo>
                      <a:pt x="14" y="476"/>
                    </a:lnTo>
                    <a:lnTo>
                      <a:pt x="8" y="460"/>
                    </a:lnTo>
                    <a:lnTo>
                      <a:pt x="4" y="442"/>
                    </a:lnTo>
                    <a:lnTo>
                      <a:pt x="4" y="442"/>
                    </a:lnTo>
                    <a:lnTo>
                      <a:pt x="0" y="424"/>
                    </a:lnTo>
                    <a:lnTo>
                      <a:pt x="0" y="408"/>
                    </a:lnTo>
                    <a:lnTo>
                      <a:pt x="0" y="372"/>
                    </a:lnTo>
                    <a:lnTo>
                      <a:pt x="4" y="338"/>
                    </a:lnTo>
                    <a:lnTo>
                      <a:pt x="12" y="304"/>
                    </a:lnTo>
                    <a:lnTo>
                      <a:pt x="26" y="270"/>
                    </a:lnTo>
                    <a:lnTo>
                      <a:pt x="44" y="238"/>
                    </a:lnTo>
                    <a:lnTo>
                      <a:pt x="64" y="206"/>
                    </a:lnTo>
                    <a:lnTo>
                      <a:pt x="88" y="178"/>
                    </a:lnTo>
                    <a:lnTo>
                      <a:pt x="116" y="148"/>
                    </a:lnTo>
                    <a:lnTo>
                      <a:pt x="148" y="122"/>
                    </a:lnTo>
                    <a:lnTo>
                      <a:pt x="182" y="98"/>
                    </a:lnTo>
                    <a:lnTo>
                      <a:pt x="220" y="76"/>
                    </a:lnTo>
                    <a:lnTo>
                      <a:pt x="258" y="56"/>
                    </a:lnTo>
                    <a:lnTo>
                      <a:pt x="300" y="38"/>
                    </a:lnTo>
                    <a:lnTo>
                      <a:pt x="344" y="24"/>
                    </a:lnTo>
                    <a:lnTo>
                      <a:pt x="392" y="12"/>
                    </a:lnTo>
                    <a:lnTo>
                      <a:pt x="392" y="12"/>
                    </a:lnTo>
                    <a:lnTo>
                      <a:pt x="438" y="4"/>
                    </a:lnTo>
                    <a:lnTo>
                      <a:pt x="484" y="0"/>
                    </a:lnTo>
                    <a:lnTo>
                      <a:pt x="530" y="0"/>
                    </a:lnTo>
                    <a:lnTo>
                      <a:pt x="574" y="2"/>
                    </a:lnTo>
                    <a:lnTo>
                      <a:pt x="618" y="8"/>
                    </a:lnTo>
                    <a:lnTo>
                      <a:pt x="658" y="18"/>
                    </a:lnTo>
                    <a:lnTo>
                      <a:pt x="698" y="30"/>
                    </a:lnTo>
                    <a:lnTo>
                      <a:pt x="734" y="44"/>
                    </a:lnTo>
                    <a:lnTo>
                      <a:pt x="768" y="62"/>
                    </a:lnTo>
                    <a:lnTo>
                      <a:pt x="800" y="82"/>
                    </a:lnTo>
                    <a:lnTo>
                      <a:pt x="828" y="106"/>
                    </a:lnTo>
                    <a:lnTo>
                      <a:pt x="854" y="130"/>
                    </a:lnTo>
                    <a:lnTo>
                      <a:pt x="876" y="158"/>
                    </a:lnTo>
                    <a:lnTo>
                      <a:pt x="894" y="188"/>
                    </a:lnTo>
                    <a:lnTo>
                      <a:pt x="908" y="220"/>
                    </a:lnTo>
                    <a:lnTo>
                      <a:pt x="912" y="236"/>
                    </a:lnTo>
                    <a:lnTo>
                      <a:pt x="916" y="254"/>
                    </a:lnTo>
                    <a:lnTo>
                      <a:pt x="916" y="254"/>
                    </a:lnTo>
                    <a:close/>
                  </a:path>
                </a:pathLst>
              </a:custGeom>
              <a:solidFill>
                <a:schemeClr val="accent1">
                  <a:lumMod val="40000"/>
                  <a:lumOff val="60000"/>
                </a:schemeClr>
              </a:solidFill>
              <a:ln w="9525">
                <a:noFill/>
                <a:round/>
                <a:headEnd/>
                <a:tailEnd/>
              </a:ln>
            </p:spPr>
            <p:txBody>
              <a:bodyPr/>
              <a:lstStyle/>
              <a:p>
                <a:pPr algn="ctr">
                  <a:defRPr/>
                </a:pPr>
                <a:endParaRPr lang="en-GB" sz="2000"/>
              </a:p>
            </p:txBody>
          </p:sp>
          <p:sp>
            <p:nvSpPr>
              <p:cNvPr id="18" name="Freeform 18"/>
              <p:cNvSpPr>
                <a:spLocks/>
              </p:cNvSpPr>
              <p:nvPr/>
            </p:nvSpPr>
            <p:spPr bwMode="auto">
              <a:xfrm>
                <a:off x="3810000" y="3654425"/>
                <a:ext cx="1292225" cy="977900"/>
              </a:xfrm>
              <a:custGeom>
                <a:avLst/>
                <a:gdLst>
                  <a:gd name="T0" fmla="*/ 2147483647 w 814"/>
                  <a:gd name="T1" fmla="*/ 2147483647 h 616"/>
                  <a:gd name="T2" fmla="*/ 2147483647 w 814"/>
                  <a:gd name="T3" fmla="*/ 2147483647 h 616"/>
                  <a:gd name="T4" fmla="*/ 2147483647 w 814"/>
                  <a:gd name="T5" fmla="*/ 2147483647 h 616"/>
                  <a:gd name="T6" fmla="*/ 2147483647 w 814"/>
                  <a:gd name="T7" fmla="*/ 2147483647 h 616"/>
                  <a:gd name="T8" fmla="*/ 2147483647 w 814"/>
                  <a:gd name="T9" fmla="*/ 2147483647 h 616"/>
                  <a:gd name="T10" fmla="*/ 2147483647 w 814"/>
                  <a:gd name="T11" fmla="*/ 2147483647 h 616"/>
                  <a:gd name="T12" fmla="*/ 2147483647 w 814"/>
                  <a:gd name="T13" fmla="*/ 2147483647 h 616"/>
                  <a:gd name="T14" fmla="*/ 2147483647 w 814"/>
                  <a:gd name="T15" fmla="*/ 2147483647 h 616"/>
                  <a:gd name="T16" fmla="*/ 2147483647 w 814"/>
                  <a:gd name="T17" fmla="*/ 2147483647 h 616"/>
                  <a:gd name="T18" fmla="*/ 2147483647 w 814"/>
                  <a:gd name="T19" fmla="*/ 2147483647 h 616"/>
                  <a:gd name="T20" fmla="*/ 2147483647 w 814"/>
                  <a:gd name="T21" fmla="*/ 2147483647 h 616"/>
                  <a:gd name="T22" fmla="*/ 2147483647 w 814"/>
                  <a:gd name="T23" fmla="*/ 2147483647 h 616"/>
                  <a:gd name="T24" fmla="*/ 2147483647 w 814"/>
                  <a:gd name="T25" fmla="*/ 2147483647 h 616"/>
                  <a:gd name="T26" fmla="*/ 2147483647 w 814"/>
                  <a:gd name="T27" fmla="*/ 2147483647 h 616"/>
                  <a:gd name="T28" fmla="*/ 2147483647 w 814"/>
                  <a:gd name="T29" fmla="*/ 2147483647 h 616"/>
                  <a:gd name="T30" fmla="*/ 2147483647 w 814"/>
                  <a:gd name="T31" fmla="*/ 2147483647 h 616"/>
                  <a:gd name="T32" fmla="*/ 2147483647 w 814"/>
                  <a:gd name="T33" fmla="*/ 2147483647 h 616"/>
                  <a:gd name="T34" fmla="*/ 2147483647 w 814"/>
                  <a:gd name="T35" fmla="*/ 2147483647 h 616"/>
                  <a:gd name="T36" fmla="*/ 0 w 814"/>
                  <a:gd name="T37" fmla="*/ 2147483647 h 616"/>
                  <a:gd name="T38" fmla="*/ 2147483647 w 814"/>
                  <a:gd name="T39" fmla="*/ 2147483647 h 616"/>
                  <a:gd name="T40" fmla="*/ 2147483647 w 814"/>
                  <a:gd name="T41" fmla="*/ 2147483647 h 616"/>
                  <a:gd name="T42" fmla="*/ 2147483647 w 814"/>
                  <a:gd name="T43" fmla="*/ 2147483647 h 616"/>
                  <a:gd name="T44" fmla="*/ 2147483647 w 814"/>
                  <a:gd name="T45" fmla="*/ 2147483647 h 616"/>
                  <a:gd name="T46" fmla="*/ 2147483647 w 814"/>
                  <a:gd name="T47" fmla="*/ 2147483647 h 616"/>
                  <a:gd name="T48" fmla="*/ 2147483647 w 814"/>
                  <a:gd name="T49" fmla="*/ 2147483647 h 616"/>
                  <a:gd name="T50" fmla="*/ 2147483647 w 814"/>
                  <a:gd name="T51" fmla="*/ 2147483647 h 616"/>
                  <a:gd name="T52" fmla="*/ 2147483647 w 814"/>
                  <a:gd name="T53" fmla="*/ 2147483647 h 616"/>
                  <a:gd name="T54" fmla="*/ 2147483647 w 814"/>
                  <a:gd name="T55" fmla="*/ 0 h 616"/>
                  <a:gd name="T56" fmla="*/ 2147483647 w 814"/>
                  <a:gd name="T57" fmla="*/ 2147483647 h 616"/>
                  <a:gd name="T58" fmla="*/ 2147483647 w 814"/>
                  <a:gd name="T59" fmla="*/ 2147483647 h 616"/>
                  <a:gd name="T60" fmla="*/ 2147483647 w 814"/>
                  <a:gd name="T61" fmla="*/ 2147483647 h 616"/>
                  <a:gd name="T62" fmla="*/ 2147483647 w 814"/>
                  <a:gd name="T63" fmla="*/ 2147483647 h 616"/>
                  <a:gd name="T64" fmla="*/ 2147483647 w 814"/>
                  <a:gd name="T65" fmla="*/ 2147483647 h 616"/>
                  <a:gd name="T66" fmla="*/ 2147483647 w 814"/>
                  <a:gd name="T67" fmla="*/ 2147483647 h 616"/>
                  <a:gd name="T68" fmla="*/ 2147483647 w 814"/>
                  <a:gd name="T69" fmla="*/ 2147483647 h 6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4"/>
                  <a:gd name="T106" fmla="*/ 0 h 616"/>
                  <a:gd name="T107" fmla="*/ 814 w 814"/>
                  <a:gd name="T108" fmla="*/ 616 h 6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4" h="616">
                    <a:moveTo>
                      <a:pt x="810" y="224"/>
                    </a:moveTo>
                    <a:lnTo>
                      <a:pt x="810" y="224"/>
                    </a:lnTo>
                    <a:lnTo>
                      <a:pt x="814" y="256"/>
                    </a:lnTo>
                    <a:lnTo>
                      <a:pt x="814" y="286"/>
                    </a:lnTo>
                    <a:lnTo>
                      <a:pt x="810" y="316"/>
                    </a:lnTo>
                    <a:lnTo>
                      <a:pt x="802" y="346"/>
                    </a:lnTo>
                    <a:lnTo>
                      <a:pt x="790" y="376"/>
                    </a:lnTo>
                    <a:lnTo>
                      <a:pt x="776" y="404"/>
                    </a:lnTo>
                    <a:lnTo>
                      <a:pt x="758" y="432"/>
                    </a:lnTo>
                    <a:lnTo>
                      <a:pt x="736" y="458"/>
                    </a:lnTo>
                    <a:lnTo>
                      <a:pt x="710" y="484"/>
                    </a:lnTo>
                    <a:lnTo>
                      <a:pt x="684" y="508"/>
                    </a:lnTo>
                    <a:lnTo>
                      <a:pt x="652" y="530"/>
                    </a:lnTo>
                    <a:lnTo>
                      <a:pt x="620" y="548"/>
                    </a:lnTo>
                    <a:lnTo>
                      <a:pt x="586" y="566"/>
                    </a:lnTo>
                    <a:lnTo>
                      <a:pt x="548" y="582"/>
                    </a:lnTo>
                    <a:lnTo>
                      <a:pt x="508" y="594"/>
                    </a:lnTo>
                    <a:lnTo>
                      <a:pt x="468" y="604"/>
                    </a:lnTo>
                    <a:lnTo>
                      <a:pt x="426" y="612"/>
                    </a:lnTo>
                    <a:lnTo>
                      <a:pt x="386" y="616"/>
                    </a:lnTo>
                    <a:lnTo>
                      <a:pt x="346" y="616"/>
                    </a:lnTo>
                    <a:lnTo>
                      <a:pt x="306" y="614"/>
                    </a:lnTo>
                    <a:lnTo>
                      <a:pt x="268" y="608"/>
                    </a:lnTo>
                    <a:lnTo>
                      <a:pt x="232" y="600"/>
                    </a:lnTo>
                    <a:lnTo>
                      <a:pt x="198" y="590"/>
                    </a:lnTo>
                    <a:lnTo>
                      <a:pt x="164" y="576"/>
                    </a:lnTo>
                    <a:lnTo>
                      <a:pt x="134" y="560"/>
                    </a:lnTo>
                    <a:lnTo>
                      <a:pt x="106" y="542"/>
                    </a:lnTo>
                    <a:lnTo>
                      <a:pt x="82" y="522"/>
                    </a:lnTo>
                    <a:lnTo>
                      <a:pt x="60" y="500"/>
                    </a:lnTo>
                    <a:lnTo>
                      <a:pt x="40" y="476"/>
                    </a:lnTo>
                    <a:lnTo>
                      <a:pt x="24" y="448"/>
                    </a:lnTo>
                    <a:lnTo>
                      <a:pt x="12" y="420"/>
                    </a:lnTo>
                    <a:lnTo>
                      <a:pt x="4" y="390"/>
                    </a:lnTo>
                    <a:lnTo>
                      <a:pt x="0" y="360"/>
                    </a:lnTo>
                    <a:lnTo>
                      <a:pt x="0" y="330"/>
                    </a:lnTo>
                    <a:lnTo>
                      <a:pt x="4" y="298"/>
                    </a:lnTo>
                    <a:lnTo>
                      <a:pt x="12" y="268"/>
                    </a:lnTo>
                    <a:lnTo>
                      <a:pt x="24" y="240"/>
                    </a:lnTo>
                    <a:lnTo>
                      <a:pt x="38" y="210"/>
                    </a:lnTo>
                    <a:lnTo>
                      <a:pt x="56" y="184"/>
                    </a:lnTo>
                    <a:lnTo>
                      <a:pt x="78" y="156"/>
                    </a:lnTo>
                    <a:lnTo>
                      <a:pt x="104" y="132"/>
                    </a:lnTo>
                    <a:lnTo>
                      <a:pt x="130" y="108"/>
                    </a:lnTo>
                    <a:lnTo>
                      <a:pt x="162" y="86"/>
                    </a:lnTo>
                    <a:lnTo>
                      <a:pt x="194" y="66"/>
                    </a:lnTo>
                    <a:lnTo>
                      <a:pt x="228" y="50"/>
                    </a:lnTo>
                    <a:lnTo>
                      <a:pt x="266" y="34"/>
                    </a:lnTo>
                    <a:lnTo>
                      <a:pt x="306" y="22"/>
                    </a:lnTo>
                    <a:lnTo>
                      <a:pt x="346" y="12"/>
                    </a:lnTo>
                    <a:lnTo>
                      <a:pt x="388" y="4"/>
                    </a:lnTo>
                    <a:lnTo>
                      <a:pt x="428" y="0"/>
                    </a:lnTo>
                    <a:lnTo>
                      <a:pt x="468" y="0"/>
                    </a:lnTo>
                    <a:lnTo>
                      <a:pt x="508" y="2"/>
                    </a:lnTo>
                    <a:lnTo>
                      <a:pt x="546" y="8"/>
                    </a:lnTo>
                    <a:lnTo>
                      <a:pt x="582" y="16"/>
                    </a:lnTo>
                    <a:lnTo>
                      <a:pt x="616" y="26"/>
                    </a:lnTo>
                    <a:lnTo>
                      <a:pt x="650" y="40"/>
                    </a:lnTo>
                    <a:lnTo>
                      <a:pt x="680" y="56"/>
                    </a:lnTo>
                    <a:lnTo>
                      <a:pt x="708" y="74"/>
                    </a:lnTo>
                    <a:lnTo>
                      <a:pt x="732" y="94"/>
                    </a:lnTo>
                    <a:lnTo>
                      <a:pt x="754" y="116"/>
                    </a:lnTo>
                    <a:lnTo>
                      <a:pt x="774" y="140"/>
                    </a:lnTo>
                    <a:lnTo>
                      <a:pt x="790" y="166"/>
                    </a:lnTo>
                    <a:lnTo>
                      <a:pt x="802" y="194"/>
                    </a:lnTo>
                    <a:lnTo>
                      <a:pt x="81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19"/>
              <p:cNvSpPr>
                <a:spLocks/>
              </p:cNvSpPr>
              <p:nvPr/>
            </p:nvSpPr>
            <p:spPr bwMode="auto">
              <a:xfrm>
                <a:off x="3898900" y="3692525"/>
                <a:ext cx="1069975" cy="806450"/>
              </a:xfrm>
              <a:custGeom>
                <a:avLst/>
                <a:gdLst>
                  <a:gd name="T0" fmla="*/ 2147483647 w 674"/>
                  <a:gd name="T1" fmla="*/ 2147483647 h 508"/>
                  <a:gd name="T2" fmla="*/ 2147483647 w 674"/>
                  <a:gd name="T3" fmla="*/ 2147483647 h 508"/>
                  <a:gd name="T4" fmla="*/ 2147483647 w 674"/>
                  <a:gd name="T5" fmla="*/ 2147483647 h 508"/>
                  <a:gd name="T6" fmla="*/ 2147483647 w 674"/>
                  <a:gd name="T7" fmla="*/ 2147483647 h 508"/>
                  <a:gd name="T8" fmla="*/ 2147483647 w 674"/>
                  <a:gd name="T9" fmla="*/ 2147483647 h 508"/>
                  <a:gd name="T10" fmla="*/ 2147483647 w 674"/>
                  <a:gd name="T11" fmla="*/ 2147483647 h 508"/>
                  <a:gd name="T12" fmla="*/ 2147483647 w 674"/>
                  <a:gd name="T13" fmla="*/ 2147483647 h 508"/>
                  <a:gd name="T14" fmla="*/ 2147483647 w 674"/>
                  <a:gd name="T15" fmla="*/ 2147483647 h 508"/>
                  <a:gd name="T16" fmla="*/ 2147483647 w 674"/>
                  <a:gd name="T17" fmla="*/ 2147483647 h 508"/>
                  <a:gd name="T18" fmla="*/ 2147483647 w 674"/>
                  <a:gd name="T19" fmla="*/ 2147483647 h 508"/>
                  <a:gd name="T20" fmla="*/ 2147483647 w 674"/>
                  <a:gd name="T21" fmla="*/ 2147483647 h 508"/>
                  <a:gd name="T22" fmla="*/ 2147483647 w 674"/>
                  <a:gd name="T23" fmla="*/ 2147483647 h 508"/>
                  <a:gd name="T24" fmla="*/ 2147483647 w 674"/>
                  <a:gd name="T25" fmla="*/ 2147483647 h 508"/>
                  <a:gd name="T26" fmla="*/ 2147483647 w 674"/>
                  <a:gd name="T27" fmla="*/ 2147483647 h 508"/>
                  <a:gd name="T28" fmla="*/ 2147483647 w 674"/>
                  <a:gd name="T29" fmla="*/ 2147483647 h 508"/>
                  <a:gd name="T30" fmla="*/ 2147483647 w 674"/>
                  <a:gd name="T31" fmla="*/ 2147483647 h 508"/>
                  <a:gd name="T32" fmla="*/ 2147483647 w 674"/>
                  <a:gd name="T33" fmla="*/ 2147483647 h 508"/>
                  <a:gd name="T34" fmla="*/ 2147483647 w 674"/>
                  <a:gd name="T35" fmla="*/ 2147483647 h 508"/>
                  <a:gd name="T36" fmla="*/ 0 w 674"/>
                  <a:gd name="T37" fmla="*/ 2147483647 h 508"/>
                  <a:gd name="T38" fmla="*/ 2147483647 w 674"/>
                  <a:gd name="T39" fmla="*/ 2147483647 h 508"/>
                  <a:gd name="T40" fmla="*/ 2147483647 w 674"/>
                  <a:gd name="T41" fmla="*/ 2147483647 h 508"/>
                  <a:gd name="T42" fmla="*/ 2147483647 w 674"/>
                  <a:gd name="T43" fmla="*/ 2147483647 h 508"/>
                  <a:gd name="T44" fmla="*/ 2147483647 w 674"/>
                  <a:gd name="T45" fmla="*/ 2147483647 h 508"/>
                  <a:gd name="T46" fmla="*/ 2147483647 w 674"/>
                  <a:gd name="T47" fmla="*/ 2147483647 h 508"/>
                  <a:gd name="T48" fmla="*/ 2147483647 w 674"/>
                  <a:gd name="T49" fmla="*/ 2147483647 h 508"/>
                  <a:gd name="T50" fmla="*/ 2147483647 w 674"/>
                  <a:gd name="T51" fmla="*/ 2147483647 h 508"/>
                  <a:gd name="T52" fmla="*/ 2147483647 w 674"/>
                  <a:gd name="T53" fmla="*/ 2147483647 h 508"/>
                  <a:gd name="T54" fmla="*/ 2147483647 w 674"/>
                  <a:gd name="T55" fmla="*/ 0 h 508"/>
                  <a:gd name="T56" fmla="*/ 2147483647 w 674"/>
                  <a:gd name="T57" fmla="*/ 2147483647 h 508"/>
                  <a:gd name="T58" fmla="*/ 2147483647 w 674"/>
                  <a:gd name="T59" fmla="*/ 2147483647 h 508"/>
                  <a:gd name="T60" fmla="*/ 2147483647 w 674"/>
                  <a:gd name="T61" fmla="*/ 2147483647 h 508"/>
                  <a:gd name="T62" fmla="*/ 2147483647 w 674"/>
                  <a:gd name="T63" fmla="*/ 2147483647 h 508"/>
                  <a:gd name="T64" fmla="*/ 2147483647 w 674"/>
                  <a:gd name="T65" fmla="*/ 2147483647 h 508"/>
                  <a:gd name="T66" fmla="*/ 2147483647 w 674"/>
                  <a:gd name="T67" fmla="*/ 2147483647 h 508"/>
                  <a:gd name="T68" fmla="*/ 2147483647 w 674"/>
                  <a:gd name="T69" fmla="*/ 2147483647 h 5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4"/>
                  <a:gd name="T106" fmla="*/ 0 h 508"/>
                  <a:gd name="T107" fmla="*/ 674 w 674"/>
                  <a:gd name="T108" fmla="*/ 508 h 5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4" h="508">
                    <a:moveTo>
                      <a:pt x="670" y="186"/>
                    </a:moveTo>
                    <a:lnTo>
                      <a:pt x="670" y="186"/>
                    </a:lnTo>
                    <a:lnTo>
                      <a:pt x="674" y="212"/>
                    </a:lnTo>
                    <a:lnTo>
                      <a:pt x="674" y="236"/>
                    </a:lnTo>
                    <a:lnTo>
                      <a:pt x="670" y="262"/>
                    </a:lnTo>
                    <a:lnTo>
                      <a:pt x="664" y="286"/>
                    </a:lnTo>
                    <a:lnTo>
                      <a:pt x="654" y="310"/>
                    </a:lnTo>
                    <a:lnTo>
                      <a:pt x="642" y="334"/>
                    </a:lnTo>
                    <a:lnTo>
                      <a:pt x="626" y="358"/>
                    </a:lnTo>
                    <a:lnTo>
                      <a:pt x="608" y="380"/>
                    </a:lnTo>
                    <a:lnTo>
                      <a:pt x="588" y="400"/>
                    </a:lnTo>
                    <a:lnTo>
                      <a:pt x="564" y="420"/>
                    </a:lnTo>
                    <a:lnTo>
                      <a:pt x="540" y="438"/>
                    </a:lnTo>
                    <a:lnTo>
                      <a:pt x="512" y="454"/>
                    </a:lnTo>
                    <a:lnTo>
                      <a:pt x="484" y="468"/>
                    </a:lnTo>
                    <a:lnTo>
                      <a:pt x="452" y="480"/>
                    </a:lnTo>
                    <a:lnTo>
                      <a:pt x="420" y="492"/>
                    </a:lnTo>
                    <a:lnTo>
                      <a:pt x="386" y="500"/>
                    </a:lnTo>
                    <a:lnTo>
                      <a:pt x="352" y="506"/>
                    </a:lnTo>
                    <a:lnTo>
                      <a:pt x="318" y="508"/>
                    </a:lnTo>
                    <a:lnTo>
                      <a:pt x="286" y="508"/>
                    </a:lnTo>
                    <a:lnTo>
                      <a:pt x="252" y="508"/>
                    </a:lnTo>
                    <a:lnTo>
                      <a:pt x="222" y="502"/>
                    </a:lnTo>
                    <a:lnTo>
                      <a:pt x="192" y="496"/>
                    </a:lnTo>
                    <a:lnTo>
                      <a:pt x="164" y="488"/>
                    </a:lnTo>
                    <a:lnTo>
                      <a:pt x="136" y="476"/>
                    </a:lnTo>
                    <a:lnTo>
                      <a:pt x="110" y="464"/>
                    </a:lnTo>
                    <a:lnTo>
                      <a:pt x="88" y="448"/>
                    </a:lnTo>
                    <a:lnTo>
                      <a:pt x="66" y="432"/>
                    </a:lnTo>
                    <a:lnTo>
                      <a:pt x="48" y="414"/>
                    </a:lnTo>
                    <a:lnTo>
                      <a:pt x="32" y="392"/>
                    </a:lnTo>
                    <a:lnTo>
                      <a:pt x="20" y="372"/>
                    </a:lnTo>
                    <a:lnTo>
                      <a:pt x="10" y="348"/>
                    </a:lnTo>
                    <a:lnTo>
                      <a:pt x="2" y="322"/>
                    </a:lnTo>
                    <a:lnTo>
                      <a:pt x="0" y="298"/>
                    </a:lnTo>
                    <a:lnTo>
                      <a:pt x="0" y="272"/>
                    </a:lnTo>
                    <a:lnTo>
                      <a:pt x="2" y="246"/>
                    </a:lnTo>
                    <a:lnTo>
                      <a:pt x="10" y="222"/>
                    </a:lnTo>
                    <a:lnTo>
                      <a:pt x="18" y="198"/>
                    </a:lnTo>
                    <a:lnTo>
                      <a:pt x="32" y="174"/>
                    </a:lnTo>
                    <a:lnTo>
                      <a:pt x="46" y="152"/>
                    </a:lnTo>
                    <a:lnTo>
                      <a:pt x="64" y="130"/>
                    </a:lnTo>
                    <a:lnTo>
                      <a:pt x="86" y="108"/>
                    </a:lnTo>
                    <a:lnTo>
                      <a:pt x="108" y="90"/>
                    </a:lnTo>
                    <a:lnTo>
                      <a:pt x="132" y="72"/>
                    </a:lnTo>
                    <a:lnTo>
                      <a:pt x="160" y="56"/>
                    </a:lnTo>
                    <a:lnTo>
                      <a:pt x="188" y="40"/>
                    </a:lnTo>
                    <a:lnTo>
                      <a:pt x="220" y="28"/>
                    </a:lnTo>
                    <a:lnTo>
                      <a:pt x="252" y="18"/>
                    </a:lnTo>
                    <a:lnTo>
                      <a:pt x="286" y="10"/>
                    </a:lnTo>
                    <a:lnTo>
                      <a:pt x="320" y="4"/>
                    </a:lnTo>
                    <a:lnTo>
                      <a:pt x="354" y="0"/>
                    </a:lnTo>
                    <a:lnTo>
                      <a:pt x="388" y="0"/>
                    </a:lnTo>
                    <a:lnTo>
                      <a:pt x="420" y="2"/>
                    </a:lnTo>
                    <a:lnTo>
                      <a:pt x="450" y="6"/>
                    </a:lnTo>
                    <a:lnTo>
                      <a:pt x="480" y="12"/>
                    </a:lnTo>
                    <a:lnTo>
                      <a:pt x="510" y="22"/>
                    </a:lnTo>
                    <a:lnTo>
                      <a:pt x="536" y="32"/>
                    </a:lnTo>
                    <a:lnTo>
                      <a:pt x="562" y="46"/>
                    </a:lnTo>
                    <a:lnTo>
                      <a:pt x="584" y="60"/>
                    </a:lnTo>
                    <a:lnTo>
                      <a:pt x="606" y="78"/>
                    </a:lnTo>
                    <a:lnTo>
                      <a:pt x="624" y="96"/>
                    </a:lnTo>
                    <a:lnTo>
                      <a:pt x="640" y="116"/>
                    </a:lnTo>
                    <a:lnTo>
                      <a:pt x="652" y="138"/>
                    </a:lnTo>
                    <a:lnTo>
                      <a:pt x="662" y="160"/>
                    </a:lnTo>
                    <a:lnTo>
                      <a:pt x="670" y="18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20"/>
              <p:cNvSpPr>
                <a:spLocks/>
              </p:cNvSpPr>
              <p:nvPr/>
            </p:nvSpPr>
            <p:spPr bwMode="auto">
              <a:xfrm>
                <a:off x="4006850" y="3730625"/>
                <a:ext cx="825500" cy="622300"/>
              </a:xfrm>
              <a:custGeom>
                <a:avLst/>
                <a:gdLst>
                  <a:gd name="T0" fmla="*/ 2147483647 w 520"/>
                  <a:gd name="T1" fmla="*/ 2147483647 h 392"/>
                  <a:gd name="T2" fmla="*/ 2147483647 w 520"/>
                  <a:gd name="T3" fmla="*/ 2147483647 h 392"/>
                  <a:gd name="T4" fmla="*/ 2147483647 w 520"/>
                  <a:gd name="T5" fmla="*/ 2147483647 h 392"/>
                  <a:gd name="T6" fmla="*/ 2147483647 w 520"/>
                  <a:gd name="T7" fmla="*/ 2147483647 h 392"/>
                  <a:gd name="T8" fmla="*/ 2147483647 w 520"/>
                  <a:gd name="T9" fmla="*/ 2147483647 h 392"/>
                  <a:gd name="T10" fmla="*/ 2147483647 w 520"/>
                  <a:gd name="T11" fmla="*/ 2147483647 h 392"/>
                  <a:gd name="T12" fmla="*/ 2147483647 w 520"/>
                  <a:gd name="T13" fmla="*/ 2147483647 h 392"/>
                  <a:gd name="T14" fmla="*/ 2147483647 w 520"/>
                  <a:gd name="T15" fmla="*/ 2147483647 h 392"/>
                  <a:gd name="T16" fmla="*/ 2147483647 w 520"/>
                  <a:gd name="T17" fmla="*/ 2147483647 h 392"/>
                  <a:gd name="T18" fmla="*/ 2147483647 w 520"/>
                  <a:gd name="T19" fmla="*/ 2147483647 h 392"/>
                  <a:gd name="T20" fmla="*/ 2147483647 w 520"/>
                  <a:gd name="T21" fmla="*/ 2147483647 h 392"/>
                  <a:gd name="T22" fmla="*/ 2147483647 w 520"/>
                  <a:gd name="T23" fmla="*/ 2147483647 h 392"/>
                  <a:gd name="T24" fmla="*/ 2147483647 w 520"/>
                  <a:gd name="T25" fmla="*/ 2147483647 h 392"/>
                  <a:gd name="T26" fmla="*/ 2147483647 w 520"/>
                  <a:gd name="T27" fmla="*/ 2147483647 h 392"/>
                  <a:gd name="T28" fmla="*/ 2147483647 w 520"/>
                  <a:gd name="T29" fmla="*/ 2147483647 h 392"/>
                  <a:gd name="T30" fmla="*/ 2147483647 w 520"/>
                  <a:gd name="T31" fmla="*/ 2147483647 h 392"/>
                  <a:gd name="T32" fmla="*/ 2147483647 w 520"/>
                  <a:gd name="T33" fmla="*/ 2147483647 h 392"/>
                  <a:gd name="T34" fmla="*/ 2147483647 w 520"/>
                  <a:gd name="T35" fmla="*/ 2147483647 h 392"/>
                  <a:gd name="T36" fmla="*/ 2147483647 w 520"/>
                  <a:gd name="T37" fmla="*/ 2147483647 h 392"/>
                  <a:gd name="T38" fmla="*/ 2147483647 w 520"/>
                  <a:gd name="T39" fmla="*/ 2147483647 h 392"/>
                  <a:gd name="T40" fmla="*/ 2147483647 w 520"/>
                  <a:gd name="T41" fmla="*/ 2147483647 h 392"/>
                  <a:gd name="T42" fmla="*/ 2147483647 w 520"/>
                  <a:gd name="T43" fmla="*/ 2147483647 h 392"/>
                  <a:gd name="T44" fmla="*/ 2147483647 w 520"/>
                  <a:gd name="T45" fmla="*/ 2147483647 h 392"/>
                  <a:gd name="T46" fmla="*/ 2147483647 w 520"/>
                  <a:gd name="T47" fmla="*/ 2147483647 h 392"/>
                  <a:gd name="T48" fmla="*/ 2147483647 w 520"/>
                  <a:gd name="T49" fmla="*/ 2147483647 h 392"/>
                  <a:gd name="T50" fmla="*/ 2147483647 w 520"/>
                  <a:gd name="T51" fmla="*/ 2147483647 h 392"/>
                  <a:gd name="T52" fmla="*/ 2147483647 w 520"/>
                  <a:gd name="T53" fmla="*/ 2147483647 h 392"/>
                  <a:gd name="T54" fmla="*/ 2147483647 w 520"/>
                  <a:gd name="T55" fmla="*/ 0 h 392"/>
                  <a:gd name="T56" fmla="*/ 2147483647 w 520"/>
                  <a:gd name="T57" fmla="*/ 2147483647 h 392"/>
                  <a:gd name="T58" fmla="*/ 2147483647 w 520"/>
                  <a:gd name="T59" fmla="*/ 2147483647 h 392"/>
                  <a:gd name="T60" fmla="*/ 2147483647 w 520"/>
                  <a:gd name="T61" fmla="*/ 2147483647 h 392"/>
                  <a:gd name="T62" fmla="*/ 2147483647 w 520"/>
                  <a:gd name="T63" fmla="*/ 2147483647 h 392"/>
                  <a:gd name="T64" fmla="*/ 2147483647 w 520"/>
                  <a:gd name="T65" fmla="*/ 2147483647 h 392"/>
                  <a:gd name="T66" fmla="*/ 2147483647 w 520"/>
                  <a:gd name="T67" fmla="*/ 2147483647 h 392"/>
                  <a:gd name="T68" fmla="*/ 2147483647 w 520"/>
                  <a:gd name="T69" fmla="*/ 2147483647 h 3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0"/>
                  <a:gd name="T106" fmla="*/ 0 h 392"/>
                  <a:gd name="T107" fmla="*/ 520 w 520"/>
                  <a:gd name="T108" fmla="*/ 392 h 3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0" h="392">
                    <a:moveTo>
                      <a:pt x="518" y="142"/>
                    </a:moveTo>
                    <a:lnTo>
                      <a:pt x="518" y="142"/>
                    </a:lnTo>
                    <a:lnTo>
                      <a:pt x="520" y="162"/>
                    </a:lnTo>
                    <a:lnTo>
                      <a:pt x="520" y="182"/>
                    </a:lnTo>
                    <a:lnTo>
                      <a:pt x="518" y="202"/>
                    </a:lnTo>
                    <a:lnTo>
                      <a:pt x="514" y="220"/>
                    </a:lnTo>
                    <a:lnTo>
                      <a:pt x="506" y="240"/>
                    </a:lnTo>
                    <a:lnTo>
                      <a:pt x="496" y="258"/>
                    </a:lnTo>
                    <a:lnTo>
                      <a:pt x="484" y="276"/>
                    </a:lnTo>
                    <a:lnTo>
                      <a:pt x="470" y="292"/>
                    </a:lnTo>
                    <a:lnTo>
                      <a:pt x="454" y="308"/>
                    </a:lnTo>
                    <a:lnTo>
                      <a:pt x="436" y="324"/>
                    </a:lnTo>
                    <a:lnTo>
                      <a:pt x="418" y="336"/>
                    </a:lnTo>
                    <a:lnTo>
                      <a:pt x="396" y="350"/>
                    </a:lnTo>
                    <a:lnTo>
                      <a:pt x="374" y="360"/>
                    </a:lnTo>
                    <a:lnTo>
                      <a:pt x="350" y="370"/>
                    </a:lnTo>
                    <a:lnTo>
                      <a:pt x="326" y="378"/>
                    </a:lnTo>
                    <a:lnTo>
                      <a:pt x="300" y="386"/>
                    </a:lnTo>
                    <a:lnTo>
                      <a:pt x="274" y="390"/>
                    </a:lnTo>
                    <a:lnTo>
                      <a:pt x="248" y="392"/>
                    </a:lnTo>
                    <a:lnTo>
                      <a:pt x="222" y="392"/>
                    </a:lnTo>
                    <a:lnTo>
                      <a:pt x="196" y="390"/>
                    </a:lnTo>
                    <a:lnTo>
                      <a:pt x="172" y="388"/>
                    </a:lnTo>
                    <a:lnTo>
                      <a:pt x="150" y="382"/>
                    </a:lnTo>
                    <a:lnTo>
                      <a:pt x="128" y="376"/>
                    </a:lnTo>
                    <a:lnTo>
                      <a:pt x="106" y="368"/>
                    </a:lnTo>
                    <a:lnTo>
                      <a:pt x="88" y="358"/>
                    </a:lnTo>
                    <a:lnTo>
                      <a:pt x="70" y="346"/>
                    </a:lnTo>
                    <a:lnTo>
                      <a:pt x="54" y="332"/>
                    </a:lnTo>
                    <a:lnTo>
                      <a:pt x="38" y="318"/>
                    </a:lnTo>
                    <a:lnTo>
                      <a:pt x="26" y="302"/>
                    </a:lnTo>
                    <a:lnTo>
                      <a:pt x="16" y="286"/>
                    </a:lnTo>
                    <a:lnTo>
                      <a:pt x="8" y="268"/>
                    </a:lnTo>
                    <a:lnTo>
                      <a:pt x="4" y="248"/>
                    </a:lnTo>
                    <a:lnTo>
                      <a:pt x="0" y="230"/>
                    </a:lnTo>
                    <a:lnTo>
                      <a:pt x="2" y="210"/>
                    </a:lnTo>
                    <a:lnTo>
                      <a:pt x="4" y="190"/>
                    </a:lnTo>
                    <a:lnTo>
                      <a:pt x="8" y="172"/>
                    </a:lnTo>
                    <a:lnTo>
                      <a:pt x="16" y="152"/>
                    </a:lnTo>
                    <a:lnTo>
                      <a:pt x="26" y="134"/>
                    </a:lnTo>
                    <a:lnTo>
                      <a:pt x="38" y="116"/>
                    </a:lnTo>
                    <a:lnTo>
                      <a:pt x="52" y="100"/>
                    </a:lnTo>
                    <a:lnTo>
                      <a:pt x="68" y="84"/>
                    </a:lnTo>
                    <a:lnTo>
                      <a:pt x="84" y="68"/>
                    </a:lnTo>
                    <a:lnTo>
                      <a:pt x="104" y="54"/>
                    </a:lnTo>
                    <a:lnTo>
                      <a:pt x="124" y="42"/>
                    </a:lnTo>
                    <a:lnTo>
                      <a:pt x="148" y="30"/>
                    </a:lnTo>
                    <a:lnTo>
                      <a:pt x="170" y="22"/>
                    </a:lnTo>
                    <a:lnTo>
                      <a:pt x="196" y="14"/>
                    </a:lnTo>
                    <a:lnTo>
                      <a:pt x="222" y="6"/>
                    </a:lnTo>
                    <a:lnTo>
                      <a:pt x="248" y="2"/>
                    </a:lnTo>
                    <a:lnTo>
                      <a:pt x="274" y="0"/>
                    </a:lnTo>
                    <a:lnTo>
                      <a:pt x="300" y="0"/>
                    </a:lnTo>
                    <a:lnTo>
                      <a:pt x="326" y="0"/>
                    </a:lnTo>
                    <a:lnTo>
                      <a:pt x="350" y="4"/>
                    </a:lnTo>
                    <a:lnTo>
                      <a:pt x="372" y="10"/>
                    </a:lnTo>
                    <a:lnTo>
                      <a:pt x="394" y="16"/>
                    </a:lnTo>
                    <a:lnTo>
                      <a:pt x="416" y="24"/>
                    </a:lnTo>
                    <a:lnTo>
                      <a:pt x="434" y="34"/>
                    </a:lnTo>
                    <a:lnTo>
                      <a:pt x="452" y="46"/>
                    </a:lnTo>
                    <a:lnTo>
                      <a:pt x="468" y="60"/>
                    </a:lnTo>
                    <a:lnTo>
                      <a:pt x="482" y="74"/>
                    </a:lnTo>
                    <a:lnTo>
                      <a:pt x="494" y="90"/>
                    </a:lnTo>
                    <a:lnTo>
                      <a:pt x="506" y="106"/>
                    </a:lnTo>
                    <a:lnTo>
                      <a:pt x="512" y="124"/>
                    </a:lnTo>
                    <a:lnTo>
                      <a:pt x="518"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21"/>
              <p:cNvSpPr>
                <a:spLocks/>
              </p:cNvSpPr>
              <p:nvPr/>
            </p:nvSpPr>
            <p:spPr bwMode="auto">
              <a:xfrm>
                <a:off x="4108450" y="3771900"/>
                <a:ext cx="609600" cy="463550"/>
              </a:xfrm>
              <a:custGeom>
                <a:avLst/>
                <a:gdLst>
                  <a:gd name="T0" fmla="*/ 2147483647 w 384"/>
                  <a:gd name="T1" fmla="*/ 2147483647 h 292"/>
                  <a:gd name="T2" fmla="*/ 2147483647 w 384"/>
                  <a:gd name="T3" fmla="*/ 2147483647 h 292"/>
                  <a:gd name="T4" fmla="*/ 2147483647 w 384"/>
                  <a:gd name="T5" fmla="*/ 2147483647 h 292"/>
                  <a:gd name="T6" fmla="*/ 2147483647 w 384"/>
                  <a:gd name="T7" fmla="*/ 2147483647 h 292"/>
                  <a:gd name="T8" fmla="*/ 2147483647 w 384"/>
                  <a:gd name="T9" fmla="*/ 2147483647 h 292"/>
                  <a:gd name="T10" fmla="*/ 2147483647 w 384"/>
                  <a:gd name="T11" fmla="*/ 2147483647 h 292"/>
                  <a:gd name="T12" fmla="*/ 2147483647 w 384"/>
                  <a:gd name="T13" fmla="*/ 2147483647 h 292"/>
                  <a:gd name="T14" fmla="*/ 2147483647 w 384"/>
                  <a:gd name="T15" fmla="*/ 2147483647 h 292"/>
                  <a:gd name="T16" fmla="*/ 2147483647 w 384"/>
                  <a:gd name="T17" fmla="*/ 2147483647 h 292"/>
                  <a:gd name="T18" fmla="*/ 2147483647 w 384"/>
                  <a:gd name="T19" fmla="*/ 2147483647 h 292"/>
                  <a:gd name="T20" fmla="*/ 2147483647 w 384"/>
                  <a:gd name="T21" fmla="*/ 2147483647 h 292"/>
                  <a:gd name="T22" fmla="*/ 2147483647 w 384"/>
                  <a:gd name="T23" fmla="*/ 2147483647 h 292"/>
                  <a:gd name="T24" fmla="*/ 2147483647 w 384"/>
                  <a:gd name="T25" fmla="*/ 2147483647 h 292"/>
                  <a:gd name="T26" fmla="*/ 2147483647 w 384"/>
                  <a:gd name="T27" fmla="*/ 2147483647 h 292"/>
                  <a:gd name="T28" fmla="*/ 2147483647 w 384"/>
                  <a:gd name="T29" fmla="*/ 2147483647 h 292"/>
                  <a:gd name="T30" fmla="*/ 2147483647 w 384"/>
                  <a:gd name="T31" fmla="*/ 2147483647 h 292"/>
                  <a:gd name="T32" fmla="*/ 2147483647 w 384"/>
                  <a:gd name="T33" fmla="*/ 2147483647 h 292"/>
                  <a:gd name="T34" fmla="*/ 2147483647 w 384"/>
                  <a:gd name="T35" fmla="*/ 2147483647 h 292"/>
                  <a:gd name="T36" fmla="*/ 0 w 384"/>
                  <a:gd name="T37" fmla="*/ 2147483647 h 292"/>
                  <a:gd name="T38" fmla="*/ 2147483647 w 384"/>
                  <a:gd name="T39" fmla="*/ 2147483647 h 292"/>
                  <a:gd name="T40" fmla="*/ 2147483647 w 384"/>
                  <a:gd name="T41" fmla="*/ 2147483647 h 292"/>
                  <a:gd name="T42" fmla="*/ 2147483647 w 384"/>
                  <a:gd name="T43" fmla="*/ 2147483647 h 292"/>
                  <a:gd name="T44" fmla="*/ 2147483647 w 384"/>
                  <a:gd name="T45" fmla="*/ 2147483647 h 292"/>
                  <a:gd name="T46" fmla="*/ 2147483647 w 384"/>
                  <a:gd name="T47" fmla="*/ 2147483647 h 292"/>
                  <a:gd name="T48" fmla="*/ 2147483647 w 384"/>
                  <a:gd name="T49" fmla="*/ 2147483647 h 292"/>
                  <a:gd name="T50" fmla="*/ 2147483647 w 384"/>
                  <a:gd name="T51" fmla="*/ 2147483647 h 292"/>
                  <a:gd name="T52" fmla="*/ 2147483647 w 384"/>
                  <a:gd name="T53" fmla="*/ 2147483647 h 292"/>
                  <a:gd name="T54" fmla="*/ 2147483647 w 384"/>
                  <a:gd name="T55" fmla="*/ 0 h 292"/>
                  <a:gd name="T56" fmla="*/ 2147483647 w 384"/>
                  <a:gd name="T57" fmla="*/ 2147483647 h 292"/>
                  <a:gd name="T58" fmla="*/ 2147483647 w 384"/>
                  <a:gd name="T59" fmla="*/ 2147483647 h 292"/>
                  <a:gd name="T60" fmla="*/ 2147483647 w 384"/>
                  <a:gd name="T61" fmla="*/ 2147483647 h 292"/>
                  <a:gd name="T62" fmla="*/ 2147483647 w 384"/>
                  <a:gd name="T63" fmla="*/ 2147483647 h 292"/>
                  <a:gd name="T64" fmla="*/ 2147483647 w 384"/>
                  <a:gd name="T65" fmla="*/ 2147483647 h 292"/>
                  <a:gd name="T66" fmla="*/ 2147483647 w 384"/>
                  <a:gd name="T67" fmla="*/ 2147483647 h 292"/>
                  <a:gd name="T68" fmla="*/ 2147483647 w 384"/>
                  <a:gd name="T69" fmla="*/ 2147483647 h 2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4"/>
                  <a:gd name="T106" fmla="*/ 0 h 292"/>
                  <a:gd name="T107" fmla="*/ 384 w 384"/>
                  <a:gd name="T108" fmla="*/ 292 h 2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4" h="292">
                    <a:moveTo>
                      <a:pt x="382" y="106"/>
                    </a:moveTo>
                    <a:lnTo>
                      <a:pt x="382" y="106"/>
                    </a:lnTo>
                    <a:lnTo>
                      <a:pt x="384" y="120"/>
                    </a:lnTo>
                    <a:lnTo>
                      <a:pt x="384" y="136"/>
                    </a:lnTo>
                    <a:lnTo>
                      <a:pt x="382" y="150"/>
                    </a:lnTo>
                    <a:lnTo>
                      <a:pt x="380" y="164"/>
                    </a:lnTo>
                    <a:lnTo>
                      <a:pt x="374" y="178"/>
                    </a:lnTo>
                    <a:lnTo>
                      <a:pt x="366" y="192"/>
                    </a:lnTo>
                    <a:lnTo>
                      <a:pt x="358" y="204"/>
                    </a:lnTo>
                    <a:lnTo>
                      <a:pt x="348" y="216"/>
                    </a:lnTo>
                    <a:lnTo>
                      <a:pt x="336" y="228"/>
                    </a:lnTo>
                    <a:lnTo>
                      <a:pt x="322" y="240"/>
                    </a:lnTo>
                    <a:lnTo>
                      <a:pt x="308" y="250"/>
                    </a:lnTo>
                    <a:lnTo>
                      <a:pt x="292" y="260"/>
                    </a:lnTo>
                    <a:lnTo>
                      <a:pt x="276" y="268"/>
                    </a:lnTo>
                    <a:lnTo>
                      <a:pt x="258" y="274"/>
                    </a:lnTo>
                    <a:lnTo>
                      <a:pt x="240" y="280"/>
                    </a:lnTo>
                    <a:lnTo>
                      <a:pt x="220" y="286"/>
                    </a:lnTo>
                    <a:lnTo>
                      <a:pt x="202" y="288"/>
                    </a:lnTo>
                    <a:lnTo>
                      <a:pt x="182" y="290"/>
                    </a:lnTo>
                    <a:lnTo>
                      <a:pt x="162" y="292"/>
                    </a:lnTo>
                    <a:lnTo>
                      <a:pt x="144" y="290"/>
                    </a:lnTo>
                    <a:lnTo>
                      <a:pt x="126" y="288"/>
                    </a:lnTo>
                    <a:lnTo>
                      <a:pt x="110" y="284"/>
                    </a:lnTo>
                    <a:lnTo>
                      <a:pt x="92" y="278"/>
                    </a:lnTo>
                    <a:lnTo>
                      <a:pt x="78" y="272"/>
                    </a:lnTo>
                    <a:lnTo>
                      <a:pt x="64" y="264"/>
                    </a:lnTo>
                    <a:lnTo>
                      <a:pt x="50" y="256"/>
                    </a:lnTo>
                    <a:lnTo>
                      <a:pt x="38" y="246"/>
                    </a:lnTo>
                    <a:lnTo>
                      <a:pt x="28" y="236"/>
                    </a:lnTo>
                    <a:lnTo>
                      <a:pt x="18" y="224"/>
                    </a:lnTo>
                    <a:lnTo>
                      <a:pt x="10" y="212"/>
                    </a:lnTo>
                    <a:lnTo>
                      <a:pt x="6" y="198"/>
                    </a:lnTo>
                    <a:lnTo>
                      <a:pt x="2" y="184"/>
                    </a:lnTo>
                    <a:lnTo>
                      <a:pt x="0" y="170"/>
                    </a:lnTo>
                    <a:lnTo>
                      <a:pt x="0" y="156"/>
                    </a:lnTo>
                    <a:lnTo>
                      <a:pt x="2" y="142"/>
                    </a:lnTo>
                    <a:lnTo>
                      <a:pt x="4" y="126"/>
                    </a:lnTo>
                    <a:lnTo>
                      <a:pt x="10" y="112"/>
                    </a:lnTo>
                    <a:lnTo>
                      <a:pt x="18" y="100"/>
                    </a:lnTo>
                    <a:lnTo>
                      <a:pt x="26" y="86"/>
                    </a:lnTo>
                    <a:lnTo>
                      <a:pt x="36" y="74"/>
                    </a:lnTo>
                    <a:lnTo>
                      <a:pt x="48" y="62"/>
                    </a:lnTo>
                    <a:lnTo>
                      <a:pt x="62" y="50"/>
                    </a:lnTo>
                    <a:lnTo>
                      <a:pt x="76" y="40"/>
                    </a:lnTo>
                    <a:lnTo>
                      <a:pt x="92" y="32"/>
                    </a:lnTo>
                    <a:lnTo>
                      <a:pt x="108" y="22"/>
                    </a:lnTo>
                    <a:lnTo>
                      <a:pt x="126" y="16"/>
                    </a:lnTo>
                    <a:lnTo>
                      <a:pt x="144" y="10"/>
                    </a:lnTo>
                    <a:lnTo>
                      <a:pt x="164" y="4"/>
                    </a:lnTo>
                    <a:lnTo>
                      <a:pt x="182" y="2"/>
                    </a:lnTo>
                    <a:lnTo>
                      <a:pt x="202" y="0"/>
                    </a:lnTo>
                    <a:lnTo>
                      <a:pt x="222" y="0"/>
                    </a:lnTo>
                    <a:lnTo>
                      <a:pt x="240" y="0"/>
                    </a:lnTo>
                    <a:lnTo>
                      <a:pt x="258" y="4"/>
                    </a:lnTo>
                    <a:lnTo>
                      <a:pt x="274" y="6"/>
                    </a:lnTo>
                    <a:lnTo>
                      <a:pt x="292" y="12"/>
                    </a:lnTo>
                    <a:lnTo>
                      <a:pt x="306" y="18"/>
                    </a:lnTo>
                    <a:lnTo>
                      <a:pt x="320" y="26"/>
                    </a:lnTo>
                    <a:lnTo>
                      <a:pt x="334" y="34"/>
                    </a:lnTo>
                    <a:lnTo>
                      <a:pt x="346" y="44"/>
                    </a:lnTo>
                    <a:lnTo>
                      <a:pt x="356" y="54"/>
                    </a:lnTo>
                    <a:lnTo>
                      <a:pt x="366" y="66"/>
                    </a:lnTo>
                    <a:lnTo>
                      <a:pt x="374" y="78"/>
                    </a:lnTo>
                    <a:lnTo>
                      <a:pt x="378" y="92"/>
                    </a:lnTo>
                    <a:lnTo>
                      <a:pt x="382" y="10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22"/>
              <p:cNvSpPr>
                <a:spLocks/>
              </p:cNvSpPr>
              <p:nvPr/>
            </p:nvSpPr>
            <p:spPr bwMode="auto">
              <a:xfrm>
                <a:off x="4206875" y="3810000"/>
                <a:ext cx="396875" cy="301625"/>
              </a:xfrm>
              <a:custGeom>
                <a:avLst/>
                <a:gdLst>
                  <a:gd name="T0" fmla="*/ 2147483647 w 250"/>
                  <a:gd name="T1" fmla="*/ 2147483647 h 190"/>
                  <a:gd name="T2" fmla="*/ 2147483647 w 250"/>
                  <a:gd name="T3" fmla="*/ 2147483647 h 190"/>
                  <a:gd name="T4" fmla="*/ 2147483647 w 250"/>
                  <a:gd name="T5" fmla="*/ 2147483647 h 190"/>
                  <a:gd name="T6" fmla="*/ 2147483647 w 250"/>
                  <a:gd name="T7" fmla="*/ 2147483647 h 190"/>
                  <a:gd name="T8" fmla="*/ 2147483647 w 250"/>
                  <a:gd name="T9" fmla="*/ 2147483647 h 190"/>
                  <a:gd name="T10" fmla="*/ 2147483647 w 250"/>
                  <a:gd name="T11" fmla="*/ 2147483647 h 190"/>
                  <a:gd name="T12" fmla="*/ 2147483647 w 250"/>
                  <a:gd name="T13" fmla="*/ 2147483647 h 190"/>
                  <a:gd name="T14" fmla="*/ 2147483647 w 250"/>
                  <a:gd name="T15" fmla="*/ 2147483647 h 190"/>
                  <a:gd name="T16" fmla="*/ 2147483647 w 250"/>
                  <a:gd name="T17" fmla="*/ 2147483647 h 190"/>
                  <a:gd name="T18" fmla="*/ 2147483647 w 250"/>
                  <a:gd name="T19" fmla="*/ 2147483647 h 190"/>
                  <a:gd name="T20" fmla="*/ 2147483647 w 250"/>
                  <a:gd name="T21" fmla="*/ 2147483647 h 190"/>
                  <a:gd name="T22" fmla="*/ 2147483647 w 250"/>
                  <a:gd name="T23" fmla="*/ 2147483647 h 190"/>
                  <a:gd name="T24" fmla="*/ 2147483647 w 250"/>
                  <a:gd name="T25" fmla="*/ 2147483647 h 190"/>
                  <a:gd name="T26" fmla="*/ 2147483647 w 250"/>
                  <a:gd name="T27" fmla="*/ 2147483647 h 190"/>
                  <a:gd name="T28" fmla="*/ 2147483647 w 250"/>
                  <a:gd name="T29" fmla="*/ 2147483647 h 190"/>
                  <a:gd name="T30" fmla="*/ 2147483647 w 250"/>
                  <a:gd name="T31" fmla="*/ 2147483647 h 190"/>
                  <a:gd name="T32" fmla="*/ 2147483647 w 250"/>
                  <a:gd name="T33" fmla="*/ 2147483647 h 190"/>
                  <a:gd name="T34" fmla="*/ 2147483647 w 250"/>
                  <a:gd name="T35" fmla="*/ 2147483647 h 190"/>
                  <a:gd name="T36" fmla="*/ 2147483647 w 250"/>
                  <a:gd name="T37" fmla="*/ 2147483647 h 190"/>
                  <a:gd name="T38" fmla="*/ 2147483647 w 250"/>
                  <a:gd name="T39" fmla="*/ 2147483647 h 190"/>
                  <a:gd name="T40" fmla="*/ 2147483647 w 250"/>
                  <a:gd name="T41" fmla="*/ 2147483647 h 190"/>
                  <a:gd name="T42" fmla="*/ 2147483647 w 250"/>
                  <a:gd name="T43" fmla="*/ 2147483647 h 190"/>
                  <a:gd name="T44" fmla="*/ 0 w 250"/>
                  <a:gd name="T45" fmla="*/ 2147483647 h 190"/>
                  <a:gd name="T46" fmla="*/ 0 w 250"/>
                  <a:gd name="T47" fmla="*/ 2147483647 h 190"/>
                  <a:gd name="T48" fmla="*/ 0 w 250"/>
                  <a:gd name="T49" fmla="*/ 2147483647 h 190"/>
                  <a:gd name="T50" fmla="*/ 0 w 250"/>
                  <a:gd name="T51" fmla="*/ 2147483647 h 190"/>
                  <a:gd name="T52" fmla="*/ 0 w 250"/>
                  <a:gd name="T53" fmla="*/ 2147483647 h 190"/>
                  <a:gd name="T54" fmla="*/ 2147483647 w 250"/>
                  <a:gd name="T55" fmla="*/ 2147483647 h 190"/>
                  <a:gd name="T56" fmla="*/ 2147483647 w 250"/>
                  <a:gd name="T57" fmla="*/ 2147483647 h 190"/>
                  <a:gd name="T58" fmla="*/ 2147483647 w 250"/>
                  <a:gd name="T59" fmla="*/ 2147483647 h 190"/>
                  <a:gd name="T60" fmla="*/ 2147483647 w 250"/>
                  <a:gd name="T61" fmla="*/ 2147483647 h 190"/>
                  <a:gd name="T62" fmla="*/ 2147483647 w 250"/>
                  <a:gd name="T63" fmla="*/ 2147483647 h 190"/>
                  <a:gd name="T64" fmla="*/ 2147483647 w 250"/>
                  <a:gd name="T65" fmla="*/ 2147483647 h 190"/>
                  <a:gd name="T66" fmla="*/ 2147483647 w 250"/>
                  <a:gd name="T67" fmla="*/ 2147483647 h 190"/>
                  <a:gd name="T68" fmla="*/ 2147483647 w 250"/>
                  <a:gd name="T69" fmla="*/ 2147483647 h 190"/>
                  <a:gd name="T70" fmla="*/ 2147483647 w 250"/>
                  <a:gd name="T71" fmla="*/ 0 h 190"/>
                  <a:gd name="T72" fmla="*/ 2147483647 w 250"/>
                  <a:gd name="T73" fmla="*/ 0 h 190"/>
                  <a:gd name="T74" fmla="*/ 2147483647 w 250"/>
                  <a:gd name="T75" fmla="*/ 2147483647 h 190"/>
                  <a:gd name="T76" fmla="*/ 2147483647 w 250"/>
                  <a:gd name="T77" fmla="*/ 2147483647 h 190"/>
                  <a:gd name="T78" fmla="*/ 2147483647 w 250"/>
                  <a:gd name="T79" fmla="*/ 2147483647 h 190"/>
                  <a:gd name="T80" fmla="*/ 2147483647 w 250"/>
                  <a:gd name="T81" fmla="*/ 2147483647 h 190"/>
                  <a:gd name="T82" fmla="*/ 2147483647 w 250"/>
                  <a:gd name="T83" fmla="*/ 2147483647 h 190"/>
                  <a:gd name="T84" fmla="*/ 2147483647 w 250"/>
                  <a:gd name="T85" fmla="*/ 2147483647 h 190"/>
                  <a:gd name="T86" fmla="*/ 2147483647 w 250"/>
                  <a:gd name="T87" fmla="*/ 2147483647 h 190"/>
                  <a:gd name="T88" fmla="*/ 2147483647 w 250"/>
                  <a:gd name="T89" fmla="*/ 2147483647 h 190"/>
                  <a:gd name="T90" fmla="*/ 2147483647 w 250"/>
                  <a:gd name="T91" fmla="*/ 2147483647 h 1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0"/>
                  <a:gd name="T139" fmla="*/ 0 h 190"/>
                  <a:gd name="T140" fmla="*/ 250 w 250"/>
                  <a:gd name="T141" fmla="*/ 190 h 1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0" h="190">
                    <a:moveTo>
                      <a:pt x="248" y="70"/>
                    </a:moveTo>
                    <a:lnTo>
                      <a:pt x="248" y="70"/>
                    </a:lnTo>
                    <a:lnTo>
                      <a:pt x="250" y="78"/>
                    </a:lnTo>
                    <a:lnTo>
                      <a:pt x="250" y="88"/>
                    </a:lnTo>
                    <a:lnTo>
                      <a:pt x="248" y="98"/>
                    </a:lnTo>
                    <a:lnTo>
                      <a:pt x="246" y="106"/>
                    </a:lnTo>
                    <a:lnTo>
                      <a:pt x="238" y="124"/>
                    </a:lnTo>
                    <a:lnTo>
                      <a:pt x="226" y="142"/>
                    </a:lnTo>
                    <a:lnTo>
                      <a:pt x="210" y="156"/>
                    </a:lnTo>
                    <a:lnTo>
                      <a:pt x="190" y="168"/>
                    </a:lnTo>
                    <a:lnTo>
                      <a:pt x="168" y="178"/>
                    </a:lnTo>
                    <a:lnTo>
                      <a:pt x="144" y="186"/>
                    </a:lnTo>
                    <a:lnTo>
                      <a:pt x="118" y="190"/>
                    </a:lnTo>
                    <a:lnTo>
                      <a:pt x="94" y="188"/>
                    </a:lnTo>
                    <a:lnTo>
                      <a:pt x="70" y="184"/>
                    </a:lnTo>
                    <a:lnTo>
                      <a:pt x="50" y="178"/>
                    </a:lnTo>
                    <a:lnTo>
                      <a:pt x="32" y="166"/>
                    </a:lnTo>
                    <a:lnTo>
                      <a:pt x="18" y="154"/>
                    </a:lnTo>
                    <a:lnTo>
                      <a:pt x="12" y="146"/>
                    </a:lnTo>
                    <a:lnTo>
                      <a:pt x="6" y="138"/>
                    </a:lnTo>
                    <a:lnTo>
                      <a:pt x="4" y="130"/>
                    </a:lnTo>
                    <a:lnTo>
                      <a:pt x="0" y="120"/>
                    </a:lnTo>
                    <a:lnTo>
                      <a:pt x="0" y="110"/>
                    </a:lnTo>
                    <a:lnTo>
                      <a:pt x="0" y="102"/>
                    </a:lnTo>
                    <a:lnTo>
                      <a:pt x="0" y="92"/>
                    </a:lnTo>
                    <a:lnTo>
                      <a:pt x="4" y="82"/>
                    </a:lnTo>
                    <a:lnTo>
                      <a:pt x="12" y="64"/>
                    </a:lnTo>
                    <a:lnTo>
                      <a:pt x="24" y="48"/>
                    </a:lnTo>
                    <a:lnTo>
                      <a:pt x="40" y="34"/>
                    </a:lnTo>
                    <a:lnTo>
                      <a:pt x="60" y="20"/>
                    </a:lnTo>
                    <a:lnTo>
                      <a:pt x="82" y="10"/>
                    </a:lnTo>
                    <a:lnTo>
                      <a:pt x="106" y="4"/>
                    </a:lnTo>
                    <a:lnTo>
                      <a:pt x="132" y="0"/>
                    </a:lnTo>
                    <a:lnTo>
                      <a:pt x="156" y="0"/>
                    </a:lnTo>
                    <a:lnTo>
                      <a:pt x="178" y="4"/>
                    </a:lnTo>
                    <a:lnTo>
                      <a:pt x="200" y="12"/>
                    </a:lnTo>
                    <a:lnTo>
                      <a:pt x="216" y="22"/>
                    </a:lnTo>
                    <a:lnTo>
                      <a:pt x="232" y="36"/>
                    </a:lnTo>
                    <a:lnTo>
                      <a:pt x="238" y="44"/>
                    </a:lnTo>
                    <a:lnTo>
                      <a:pt x="242" y="52"/>
                    </a:lnTo>
                    <a:lnTo>
                      <a:pt x="246" y="60"/>
                    </a:lnTo>
                    <a:lnTo>
                      <a:pt x="248"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23"/>
              <p:cNvSpPr>
                <a:spLocks/>
              </p:cNvSpPr>
              <p:nvPr/>
            </p:nvSpPr>
            <p:spPr bwMode="auto">
              <a:xfrm>
                <a:off x="4283075" y="3848100"/>
                <a:ext cx="219075" cy="165100"/>
              </a:xfrm>
              <a:custGeom>
                <a:avLst/>
                <a:gdLst>
                  <a:gd name="T0" fmla="*/ 2147483647 w 138"/>
                  <a:gd name="T1" fmla="*/ 2147483647 h 104"/>
                  <a:gd name="T2" fmla="*/ 2147483647 w 138"/>
                  <a:gd name="T3" fmla="*/ 2147483647 h 104"/>
                  <a:gd name="T4" fmla="*/ 2147483647 w 138"/>
                  <a:gd name="T5" fmla="*/ 2147483647 h 104"/>
                  <a:gd name="T6" fmla="*/ 2147483647 w 138"/>
                  <a:gd name="T7" fmla="*/ 2147483647 h 104"/>
                  <a:gd name="T8" fmla="*/ 2147483647 w 138"/>
                  <a:gd name="T9" fmla="*/ 2147483647 h 104"/>
                  <a:gd name="T10" fmla="*/ 2147483647 w 138"/>
                  <a:gd name="T11" fmla="*/ 2147483647 h 104"/>
                  <a:gd name="T12" fmla="*/ 2147483647 w 138"/>
                  <a:gd name="T13" fmla="*/ 2147483647 h 104"/>
                  <a:gd name="T14" fmla="*/ 2147483647 w 138"/>
                  <a:gd name="T15" fmla="*/ 2147483647 h 104"/>
                  <a:gd name="T16" fmla="*/ 2147483647 w 138"/>
                  <a:gd name="T17" fmla="*/ 2147483647 h 104"/>
                  <a:gd name="T18" fmla="*/ 2147483647 w 138"/>
                  <a:gd name="T19" fmla="*/ 2147483647 h 104"/>
                  <a:gd name="T20" fmla="*/ 2147483647 w 138"/>
                  <a:gd name="T21" fmla="*/ 2147483647 h 104"/>
                  <a:gd name="T22" fmla="*/ 2147483647 w 138"/>
                  <a:gd name="T23" fmla="*/ 2147483647 h 104"/>
                  <a:gd name="T24" fmla="*/ 2147483647 w 138"/>
                  <a:gd name="T25" fmla="*/ 2147483647 h 104"/>
                  <a:gd name="T26" fmla="*/ 2147483647 w 138"/>
                  <a:gd name="T27" fmla="*/ 2147483647 h 104"/>
                  <a:gd name="T28" fmla="*/ 2147483647 w 138"/>
                  <a:gd name="T29" fmla="*/ 2147483647 h 104"/>
                  <a:gd name="T30" fmla="*/ 2147483647 w 138"/>
                  <a:gd name="T31" fmla="*/ 2147483647 h 104"/>
                  <a:gd name="T32" fmla="*/ 2147483647 w 138"/>
                  <a:gd name="T33" fmla="*/ 2147483647 h 104"/>
                  <a:gd name="T34" fmla="*/ 2147483647 w 138"/>
                  <a:gd name="T35" fmla="*/ 2147483647 h 104"/>
                  <a:gd name="T36" fmla="*/ 0 w 138"/>
                  <a:gd name="T37" fmla="*/ 2147483647 h 104"/>
                  <a:gd name="T38" fmla="*/ 0 w 138"/>
                  <a:gd name="T39" fmla="*/ 2147483647 h 104"/>
                  <a:gd name="T40" fmla="*/ 0 w 138"/>
                  <a:gd name="T41" fmla="*/ 2147483647 h 104"/>
                  <a:gd name="T42" fmla="*/ 2147483647 w 138"/>
                  <a:gd name="T43" fmla="*/ 2147483647 h 104"/>
                  <a:gd name="T44" fmla="*/ 2147483647 w 138"/>
                  <a:gd name="T45" fmla="*/ 2147483647 h 104"/>
                  <a:gd name="T46" fmla="*/ 2147483647 w 138"/>
                  <a:gd name="T47" fmla="*/ 2147483647 h 104"/>
                  <a:gd name="T48" fmla="*/ 2147483647 w 138"/>
                  <a:gd name="T49" fmla="*/ 2147483647 h 104"/>
                  <a:gd name="T50" fmla="*/ 2147483647 w 138"/>
                  <a:gd name="T51" fmla="*/ 2147483647 h 104"/>
                  <a:gd name="T52" fmla="*/ 2147483647 w 138"/>
                  <a:gd name="T53" fmla="*/ 2147483647 h 104"/>
                  <a:gd name="T54" fmla="*/ 2147483647 w 138"/>
                  <a:gd name="T55" fmla="*/ 2147483647 h 104"/>
                  <a:gd name="T56" fmla="*/ 2147483647 w 138"/>
                  <a:gd name="T57" fmla="*/ 2147483647 h 104"/>
                  <a:gd name="T58" fmla="*/ 2147483647 w 138"/>
                  <a:gd name="T59" fmla="*/ 0 h 104"/>
                  <a:gd name="T60" fmla="*/ 2147483647 w 138"/>
                  <a:gd name="T61" fmla="*/ 0 h 104"/>
                  <a:gd name="T62" fmla="*/ 2147483647 w 138"/>
                  <a:gd name="T63" fmla="*/ 2147483647 h 104"/>
                  <a:gd name="T64" fmla="*/ 2147483647 w 138"/>
                  <a:gd name="T65" fmla="*/ 2147483647 h 104"/>
                  <a:gd name="T66" fmla="*/ 2147483647 w 138"/>
                  <a:gd name="T67" fmla="*/ 2147483647 h 104"/>
                  <a:gd name="T68" fmla="*/ 2147483647 w 138"/>
                  <a:gd name="T69" fmla="*/ 2147483647 h 104"/>
                  <a:gd name="T70" fmla="*/ 2147483647 w 138"/>
                  <a:gd name="T71" fmla="*/ 2147483647 h 104"/>
                  <a:gd name="T72" fmla="*/ 2147483647 w 138"/>
                  <a:gd name="T73" fmla="*/ 2147483647 h 104"/>
                  <a:gd name="T74" fmla="*/ 2147483647 w 138"/>
                  <a:gd name="T75" fmla="*/ 2147483647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8"/>
                  <a:gd name="T115" fmla="*/ 0 h 104"/>
                  <a:gd name="T116" fmla="*/ 138 w 138"/>
                  <a:gd name="T117" fmla="*/ 104 h 1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8" h="104">
                    <a:moveTo>
                      <a:pt x="138" y="38"/>
                    </a:moveTo>
                    <a:lnTo>
                      <a:pt x="138" y="38"/>
                    </a:lnTo>
                    <a:lnTo>
                      <a:pt x="138" y="50"/>
                    </a:lnTo>
                    <a:lnTo>
                      <a:pt x="136" y="60"/>
                    </a:lnTo>
                    <a:lnTo>
                      <a:pt x="132" y="70"/>
                    </a:lnTo>
                    <a:lnTo>
                      <a:pt x="124" y="78"/>
                    </a:lnTo>
                    <a:lnTo>
                      <a:pt x="116" y="86"/>
                    </a:lnTo>
                    <a:lnTo>
                      <a:pt x="106" y="94"/>
                    </a:lnTo>
                    <a:lnTo>
                      <a:pt x="92" y="100"/>
                    </a:lnTo>
                    <a:lnTo>
                      <a:pt x="80" y="104"/>
                    </a:lnTo>
                    <a:lnTo>
                      <a:pt x="66" y="104"/>
                    </a:lnTo>
                    <a:lnTo>
                      <a:pt x="52" y="104"/>
                    </a:lnTo>
                    <a:lnTo>
                      <a:pt x="40" y="102"/>
                    </a:lnTo>
                    <a:lnTo>
                      <a:pt x="28" y="98"/>
                    </a:lnTo>
                    <a:lnTo>
                      <a:pt x="18" y="92"/>
                    </a:lnTo>
                    <a:lnTo>
                      <a:pt x="10" y="86"/>
                    </a:lnTo>
                    <a:lnTo>
                      <a:pt x="4" y="76"/>
                    </a:lnTo>
                    <a:lnTo>
                      <a:pt x="0" y="66"/>
                    </a:lnTo>
                    <a:lnTo>
                      <a:pt x="0" y="56"/>
                    </a:lnTo>
                    <a:lnTo>
                      <a:pt x="2" y="46"/>
                    </a:lnTo>
                    <a:lnTo>
                      <a:pt x="6" y="36"/>
                    </a:lnTo>
                    <a:lnTo>
                      <a:pt x="14" y="28"/>
                    </a:lnTo>
                    <a:lnTo>
                      <a:pt x="22" y="18"/>
                    </a:lnTo>
                    <a:lnTo>
                      <a:pt x="32" y="12"/>
                    </a:lnTo>
                    <a:lnTo>
                      <a:pt x="44" y="6"/>
                    </a:lnTo>
                    <a:lnTo>
                      <a:pt x="58" y="2"/>
                    </a:lnTo>
                    <a:lnTo>
                      <a:pt x="72" y="0"/>
                    </a:lnTo>
                    <a:lnTo>
                      <a:pt x="86" y="0"/>
                    </a:lnTo>
                    <a:lnTo>
                      <a:pt x="98" y="4"/>
                    </a:lnTo>
                    <a:lnTo>
                      <a:pt x="110" y="8"/>
                    </a:lnTo>
                    <a:lnTo>
                      <a:pt x="120" y="12"/>
                    </a:lnTo>
                    <a:lnTo>
                      <a:pt x="128" y="20"/>
                    </a:lnTo>
                    <a:lnTo>
                      <a:pt x="134" y="28"/>
                    </a:lnTo>
                    <a:lnTo>
                      <a:pt x="138" y="3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24"/>
              <p:cNvSpPr>
                <a:spLocks/>
              </p:cNvSpPr>
              <p:nvPr/>
            </p:nvSpPr>
            <p:spPr bwMode="auto">
              <a:xfrm>
                <a:off x="3314699" y="3377538"/>
                <a:ext cx="1343025" cy="1266880"/>
              </a:xfrm>
              <a:custGeom>
                <a:avLst/>
                <a:gdLst/>
                <a:ahLst/>
                <a:cxnLst>
                  <a:cxn ang="0">
                    <a:pos x="16" y="798"/>
                  </a:cxn>
                  <a:cxn ang="0">
                    <a:pos x="6" y="708"/>
                  </a:cxn>
                  <a:cxn ang="0">
                    <a:pos x="8" y="622"/>
                  </a:cxn>
                  <a:cxn ang="0">
                    <a:pos x="24" y="540"/>
                  </a:cxn>
                  <a:cxn ang="0">
                    <a:pos x="52" y="462"/>
                  </a:cxn>
                  <a:cxn ang="0">
                    <a:pos x="90" y="388"/>
                  </a:cxn>
                  <a:cxn ang="0">
                    <a:pos x="138" y="320"/>
                  </a:cxn>
                  <a:cxn ang="0">
                    <a:pos x="192" y="258"/>
                  </a:cxn>
                  <a:cxn ang="0">
                    <a:pos x="256" y="202"/>
                  </a:cxn>
                  <a:cxn ang="0">
                    <a:pos x="324" y="152"/>
                  </a:cxn>
                  <a:cxn ang="0">
                    <a:pos x="396" y="108"/>
                  </a:cxn>
                  <a:cxn ang="0">
                    <a:pos x="470" y="72"/>
                  </a:cxn>
                  <a:cxn ang="0">
                    <a:pos x="548" y="42"/>
                  </a:cxn>
                  <a:cxn ang="0">
                    <a:pos x="624" y="22"/>
                  </a:cxn>
                  <a:cxn ang="0">
                    <a:pos x="700" y="8"/>
                  </a:cxn>
                  <a:cxn ang="0">
                    <a:pos x="774" y="4"/>
                  </a:cxn>
                  <a:cxn ang="0">
                    <a:pos x="846" y="8"/>
                  </a:cxn>
                  <a:cxn ang="0">
                    <a:pos x="810" y="4"/>
                  </a:cxn>
                  <a:cxn ang="0">
                    <a:pos x="736" y="0"/>
                  </a:cxn>
                  <a:cxn ang="0">
                    <a:pos x="660" y="8"/>
                  </a:cxn>
                  <a:cxn ang="0">
                    <a:pos x="580" y="24"/>
                  </a:cxn>
                  <a:cxn ang="0">
                    <a:pos x="502" y="48"/>
                  </a:cxn>
                  <a:cxn ang="0">
                    <a:pos x="426" y="82"/>
                  </a:cxn>
                  <a:cxn ang="0">
                    <a:pos x="350" y="122"/>
                  </a:cxn>
                  <a:cxn ang="0">
                    <a:pos x="280" y="170"/>
                  </a:cxn>
                  <a:cxn ang="0">
                    <a:pos x="214" y="224"/>
                  </a:cxn>
                  <a:cxn ang="0">
                    <a:pos x="154" y="284"/>
                  </a:cxn>
                  <a:cxn ang="0">
                    <a:pos x="102" y="350"/>
                  </a:cxn>
                  <a:cxn ang="0">
                    <a:pos x="60" y="422"/>
                  </a:cxn>
                  <a:cxn ang="0">
                    <a:pos x="28" y="498"/>
                  </a:cxn>
                  <a:cxn ang="0">
                    <a:pos x="8" y="580"/>
                  </a:cxn>
                  <a:cxn ang="0">
                    <a:pos x="0" y="664"/>
                  </a:cxn>
                  <a:cxn ang="0">
                    <a:pos x="8" y="752"/>
                  </a:cxn>
                  <a:cxn ang="0">
                    <a:pos x="16" y="798"/>
                  </a:cxn>
                </a:cxnLst>
                <a:rect l="0" t="0" r="r" b="b"/>
                <a:pathLst>
                  <a:path w="846" h="798">
                    <a:moveTo>
                      <a:pt x="16" y="798"/>
                    </a:moveTo>
                    <a:lnTo>
                      <a:pt x="16" y="798"/>
                    </a:lnTo>
                    <a:lnTo>
                      <a:pt x="10" y="752"/>
                    </a:lnTo>
                    <a:lnTo>
                      <a:pt x="6" y="708"/>
                    </a:lnTo>
                    <a:lnTo>
                      <a:pt x="4" y="664"/>
                    </a:lnTo>
                    <a:lnTo>
                      <a:pt x="8" y="622"/>
                    </a:lnTo>
                    <a:lnTo>
                      <a:pt x="14" y="580"/>
                    </a:lnTo>
                    <a:lnTo>
                      <a:pt x="24" y="540"/>
                    </a:lnTo>
                    <a:lnTo>
                      <a:pt x="36" y="500"/>
                    </a:lnTo>
                    <a:lnTo>
                      <a:pt x="52" y="462"/>
                    </a:lnTo>
                    <a:lnTo>
                      <a:pt x="70" y="424"/>
                    </a:lnTo>
                    <a:lnTo>
                      <a:pt x="90" y="388"/>
                    </a:lnTo>
                    <a:lnTo>
                      <a:pt x="112" y="354"/>
                    </a:lnTo>
                    <a:lnTo>
                      <a:pt x="138" y="320"/>
                    </a:lnTo>
                    <a:lnTo>
                      <a:pt x="164" y="290"/>
                    </a:lnTo>
                    <a:lnTo>
                      <a:pt x="192" y="258"/>
                    </a:lnTo>
                    <a:lnTo>
                      <a:pt x="224" y="230"/>
                    </a:lnTo>
                    <a:lnTo>
                      <a:pt x="256" y="202"/>
                    </a:lnTo>
                    <a:lnTo>
                      <a:pt x="288" y="176"/>
                    </a:lnTo>
                    <a:lnTo>
                      <a:pt x="324" y="152"/>
                    </a:lnTo>
                    <a:lnTo>
                      <a:pt x="358" y="130"/>
                    </a:lnTo>
                    <a:lnTo>
                      <a:pt x="396" y="108"/>
                    </a:lnTo>
                    <a:lnTo>
                      <a:pt x="432" y="88"/>
                    </a:lnTo>
                    <a:lnTo>
                      <a:pt x="470" y="72"/>
                    </a:lnTo>
                    <a:lnTo>
                      <a:pt x="508" y="56"/>
                    </a:lnTo>
                    <a:lnTo>
                      <a:pt x="548" y="42"/>
                    </a:lnTo>
                    <a:lnTo>
                      <a:pt x="586" y="30"/>
                    </a:lnTo>
                    <a:lnTo>
                      <a:pt x="624" y="22"/>
                    </a:lnTo>
                    <a:lnTo>
                      <a:pt x="662" y="14"/>
                    </a:lnTo>
                    <a:lnTo>
                      <a:pt x="700" y="8"/>
                    </a:lnTo>
                    <a:lnTo>
                      <a:pt x="738" y="4"/>
                    </a:lnTo>
                    <a:lnTo>
                      <a:pt x="774" y="4"/>
                    </a:lnTo>
                    <a:lnTo>
                      <a:pt x="810" y="4"/>
                    </a:lnTo>
                    <a:lnTo>
                      <a:pt x="846" y="8"/>
                    </a:lnTo>
                    <a:lnTo>
                      <a:pt x="846" y="8"/>
                    </a:lnTo>
                    <a:lnTo>
                      <a:pt x="810" y="4"/>
                    </a:lnTo>
                    <a:lnTo>
                      <a:pt x="774" y="0"/>
                    </a:lnTo>
                    <a:lnTo>
                      <a:pt x="736" y="0"/>
                    </a:lnTo>
                    <a:lnTo>
                      <a:pt x="698" y="4"/>
                    </a:lnTo>
                    <a:lnTo>
                      <a:pt x="660" y="8"/>
                    </a:lnTo>
                    <a:lnTo>
                      <a:pt x="620" y="14"/>
                    </a:lnTo>
                    <a:lnTo>
                      <a:pt x="580" y="24"/>
                    </a:lnTo>
                    <a:lnTo>
                      <a:pt x="542" y="36"/>
                    </a:lnTo>
                    <a:lnTo>
                      <a:pt x="502" y="48"/>
                    </a:lnTo>
                    <a:lnTo>
                      <a:pt x="464" y="64"/>
                    </a:lnTo>
                    <a:lnTo>
                      <a:pt x="426" y="82"/>
                    </a:lnTo>
                    <a:lnTo>
                      <a:pt x="388" y="100"/>
                    </a:lnTo>
                    <a:lnTo>
                      <a:pt x="350" y="122"/>
                    </a:lnTo>
                    <a:lnTo>
                      <a:pt x="314" y="144"/>
                    </a:lnTo>
                    <a:lnTo>
                      <a:pt x="280" y="170"/>
                    </a:lnTo>
                    <a:lnTo>
                      <a:pt x="246" y="196"/>
                    </a:lnTo>
                    <a:lnTo>
                      <a:pt x="214" y="224"/>
                    </a:lnTo>
                    <a:lnTo>
                      <a:pt x="184" y="252"/>
                    </a:lnTo>
                    <a:lnTo>
                      <a:pt x="154" y="284"/>
                    </a:lnTo>
                    <a:lnTo>
                      <a:pt x="128" y="316"/>
                    </a:lnTo>
                    <a:lnTo>
                      <a:pt x="102" y="350"/>
                    </a:lnTo>
                    <a:lnTo>
                      <a:pt x="80" y="386"/>
                    </a:lnTo>
                    <a:lnTo>
                      <a:pt x="60" y="422"/>
                    </a:lnTo>
                    <a:lnTo>
                      <a:pt x="44" y="460"/>
                    </a:lnTo>
                    <a:lnTo>
                      <a:pt x="28" y="498"/>
                    </a:lnTo>
                    <a:lnTo>
                      <a:pt x="16" y="538"/>
                    </a:lnTo>
                    <a:lnTo>
                      <a:pt x="8" y="580"/>
                    </a:lnTo>
                    <a:lnTo>
                      <a:pt x="2" y="622"/>
                    </a:lnTo>
                    <a:lnTo>
                      <a:pt x="0" y="664"/>
                    </a:lnTo>
                    <a:lnTo>
                      <a:pt x="2" y="708"/>
                    </a:lnTo>
                    <a:lnTo>
                      <a:pt x="8" y="752"/>
                    </a:lnTo>
                    <a:lnTo>
                      <a:pt x="16" y="798"/>
                    </a:lnTo>
                    <a:lnTo>
                      <a:pt x="16" y="798"/>
                    </a:lnTo>
                    <a:close/>
                  </a:path>
                </a:pathLst>
              </a:custGeom>
              <a:solidFill>
                <a:schemeClr val="accent1">
                  <a:lumMod val="40000"/>
                  <a:lumOff val="60000"/>
                </a:schemeClr>
              </a:solidFill>
              <a:ln w="9525">
                <a:noFill/>
                <a:round/>
                <a:headEnd/>
                <a:tailEnd/>
              </a:ln>
            </p:spPr>
            <p:txBody>
              <a:bodyPr/>
              <a:lstStyle/>
              <a:p>
                <a:pPr algn="ctr">
                  <a:defRPr/>
                </a:pPr>
                <a:endParaRPr lang="en-GB" sz="2000"/>
              </a:p>
            </p:txBody>
          </p:sp>
        </p:grpSp>
        <p:sp>
          <p:nvSpPr>
            <p:cNvPr id="9" name="Down Arrow 21"/>
            <p:cNvSpPr>
              <a:spLocks noChangeArrowheads="1"/>
            </p:cNvSpPr>
            <p:nvPr/>
          </p:nvSpPr>
          <p:spPr bwMode="auto">
            <a:xfrm rot="-1908797">
              <a:off x="5795318" y="1120612"/>
              <a:ext cx="730980" cy="2102193"/>
            </a:xfrm>
            <a:prstGeom prst="downArrow">
              <a:avLst>
                <a:gd name="adj1" fmla="val 50000"/>
                <a:gd name="adj2" fmla="val 49995"/>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000" b="1">
                  <a:solidFill>
                    <a:schemeClr val="accent1"/>
                  </a:solidFill>
                  <a:latin typeface="Verdana" panose="020B0604030504040204" pitchFamily="34" charset="0"/>
                  <a:cs typeface="Arial" panose="020B0604020202020204" pitchFamily="34" charset="0"/>
                </a:defRPr>
              </a:lvl1pPr>
              <a:lvl2pPr marL="742950" indent="-285750">
                <a:spcBef>
                  <a:spcPct val="20000"/>
                </a:spcBef>
                <a:buChar char="•"/>
                <a:defRPr sz="2000">
                  <a:solidFill>
                    <a:schemeClr val="accent1"/>
                  </a:solidFill>
                  <a:latin typeface="Verdana" panose="020B0604030504040204" pitchFamily="34" charset="0"/>
                  <a:cs typeface="Arial" panose="020B0604020202020204" pitchFamily="34" charset="0"/>
                </a:defRPr>
              </a:lvl2pPr>
              <a:lvl3pPr marL="1143000" indent="-228600">
                <a:spcBef>
                  <a:spcPct val="20000"/>
                </a:spcBef>
                <a:buChar char="•"/>
                <a:defRPr sz="2000">
                  <a:solidFill>
                    <a:schemeClr val="accent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accent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accent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Verdana" panose="020B0604030504040204" pitchFamily="34" charset="0"/>
                  <a:cs typeface="Arial" panose="020B0604020202020204" pitchFamily="34" charset="0"/>
                </a:defRPr>
              </a:lvl9pPr>
            </a:lstStyle>
            <a:p>
              <a:pPr>
                <a:spcBef>
                  <a:spcPct val="0"/>
                </a:spcBef>
                <a:buFontTx/>
                <a:buNone/>
              </a:pPr>
              <a:endParaRPr lang="en-US" altLang="en-US" b="0">
                <a:solidFill>
                  <a:schemeClr val="bg1"/>
                </a:solidFill>
              </a:endParaRPr>
            </a:p>
          </p:txBody>
        </p:sp>
        <p:grpSp>
          <p:nvGrpSpPr>
            <p:cNvPr id="10" name="Group 30"/>
            <p:cNvGrpSpPr>
              <a:grpSpLocks/>
            </p:cNvGrpSpPr>
            <p:nvPr/>
          </p:nvGrpSpPr>
          <p:grpSpPr bwMode="auto">
            <a:xfrm>
              <a:off x="4873625" y="1425425"/>
              <a:ext cx="3460750" cy="3460900"/>
              <a:chOff x="-199344" y="1506592"/>
              <a:chExt cx="3998458" cy="3998631"/>
            </a:xfrm>
          </p:grpSpPr>
          <p:sp>
            <p:nvSpPr>
              <p:cNvPr id="11" name="Oval 13"/>
              <p:cNvSpPr>
                <a:spLocks noChangeArrowheads="1"/>
              </p:cNvSpPr>
              <p:nvPr/>
            </p:nvSpPr>
            <p:spPr bwMode="auto">
              <a:xfrm>
                <a:off x="-199344" y="1506592"/>
                <a:ext cx="3998458" cy="3998631"/>
              </a:xfrm>
              <a:prstGeom prst="donut">
                <a:avLst>
                  <a:gd name="adj" fmla="val 14278"/>
                </a:avLst>
              </a:prstGeom>
              <a:solidFill>
                <a:srgbClr val="2E8DAE"/>
              </a:solidFill>
              <a:ln w="28575" algn="ctr">
                <a:noFill/>
                <a:round/>
                <a:headEnd/>
                <a:tailEnd/>
              </a:ln>
            </p:spPr>
            <p:txBody>
              <a:bodyPr wrap="none" anchor="ctr"/>
              <a:lstStyle/>
              <a:p>
                <a:pPr algn="ctr">
                  <a:defRPr/>
                </a:pPr>
                <a:endParaRPr lang="en-US" sz="1600"/>
              </a:p>
            </p:txBody>
          </p:sp>
          <p:sp>
            <p:nvSpPr>
              <p:cNvPr id="12" name="TextBox 11"/>
              <p:cNvSpPr txBox="1"/>
              <p:nvPr/>
            </p:nvSpPr>
            <p:spPr>
              <a:xfrm rot="19196446">
                <a:off x="1088233" y="2509918"/>
                <a:ext cx="212762" cy="599795"/>
              </a:xfrm>
              <a:prstGeom prst="rect">
                <a:avLst/>
              </a:prstGeom>
              <a:noFill/>
            </p:spPr>
            <p:txBody>
              <a:bodyPr spcFirstLastPara="1" wrap="none">
                <a:prstTxWarp prst="textArchDown">
                  <a:avLst/>
                </a:prstTxWarp>
                <a:spAutoFit/>
              </a:bodyPr>
              <a:lstStyle/>
              <a:p>
                <a:pPr algn="ctr">
                  <a:defRPr/>
                </a:pPr>
                <a:endParaRPr lang="en-GB" sz="2800" dirty="0"/>
              </a:p>
            </p:txBody>
          </p:sp>
        </p:grpSp>
      </p:grpSp>
    </p:spTree>
    <p:extLst>
      <p:ext uri="{BB962C8B-B14F-4D97-AF65-F5344CB8AC3E}">
        <p14:creationId xmlns:p14="http://schemas.microsoft.com/office/powerpoint/2010/main" val="2455739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altLang="en-US"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Direct Discrimination Through Association</a:t>
            </a:r>
            <a:endParaRPr lang="en-GB"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600200"/>
            <a:ext cx="8382000" cy="4525963"/>
          </a:xfrm>
        </p:spPr>
        <p:txBody>
          <a:bodyPr>
            <a:normAutofit fontScale="92500" lnSpcReduction="20000"/>
          </a:bodyPr>
          <a:lstStyle/>
          <a:p>
            <a:pPr>
              <a:buFontTx/>
              <a:buNone/>
            </a:pPr>
            <a:endPar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buFontTx/>
              <a:buNone/>
            </a:pP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Direct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discrimination against</a:t>
            </a:r>
          </a:p>
          <a:p>
            <a:pPr>
              <a:buFontTx/>
              <a:buNone/>
            </a:pP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someone because of their</a:t>
            </a:r>
          </a:p>
          <a:p>
            <a:pPr>
              <a:buFontTx/>
              <a:buNone/>
            </a:pP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association with a person</a:t>
            </a:r>
          </a:p>
          <a:p>
            <a:pPr>
              <a:buFontTx/>
              <a:buNone/>
            </a:pP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who possesses a protected</a:t>
            </a:r>
          </a:p>
          <a:p>
            <a:pPr>
              <a:buFontTx/>
              <a:buNone/>
            </a:pP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characteristic</a:t>
            </a: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t>
            </a:r>
          </a:p>
          <a:p>
            <a:pPr>
              <a:buFontTx/>
              <a:buNone/>
            </a:pPr>
            <a:endPar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buFontTx/>
              <a:buNone/>
            </a:pP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Act will protect a disabled guest for example, as well as a person associated with that guest</a:t>
            </a:r>
          </a:p>
          <a:p>
            <a:pPr>
              <a:buFontTx/>
              <a:buNone/>
            </a:pPr>
            <a:endPar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en-GB" sz="2400" dirty="0"/>
              <a:t>refusing the booking of a non-disabled couple because it was known they have a disabled child which they might bring with them</a:t>
            </a:r>
          </a:p>
          <a:p>
            <a:r>
              <a:rPr lang="en-GB" sz="2400" dirty="0"/>
              <a:t>making the carer of a disabled person sleep in the same room to ensure that they don’t disturb other guests. </a:t>
            </a:r>
          </a:p>
          <a:p>
            <a:pPr>
              <a:buFontTx/>
              <a:buNone/>
            </a:pPr>
            <a:endPar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1" y="6125177"/>
            <a:ext cx="1295400" cy="5252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6014943" y="1257466"/>
            <a:ext cx="2637738" cy="1582643"/>
          </a:xfrm>
          <a:prstGeom prst="rect">
            <a:avLst/>
          </a:prstGeom>
        </p:spPr>
      </p:pic>
    </p:spTree>
    <p:extLst>
      <p:ext uri="{BB962C8B-B14F-4D97-AF65-F5344CB8AC3E}">
        <p14:creationId xmlns:p14="http://schemas.microsoft.com/office/powerpoint/2010/main" val="3984346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altLang="en-US" sz="2800" b="1" u="sng"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Direct Discrimination by Perception</a:t>
            </a:r>
            <a:endParaRPr lang="en-GB" sz="2800" b="1" u="sng"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lstStyle/>
          <a:p>
            <a:pPr>
              <a:buFontTx/>
              <a:buNone/>
            </a:pPr>
            <a:endPar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buFontTx/>
              <a:buNone/>
            </a:pP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Discrimination </a:t>
            </a: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based on the</a:t>
            </a:r>
          </a:p>
          <a:p>
            <a:pPr>
              <a:buFontTx/>
              <a:buNone/>
            </a:pP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perception that a person</a:t>
            </a:r>
          </a:p>
          <a:p>
            <a:pPr>
              <a:buFontTx/>
              <a:buNone/>
            </a:pPr>
            <a:r>
              <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possesses a protected</a:t>
            </a:r>
          </a:p>
          <a:p>
            <a:pPr>
              <a:buFontTx/>
              <a:buNone/>
            </a:pP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Characteristic.</a:t>
            </a:r>
          </a:p>
          <a:p>
            <a:pPr>
              <a:buFontTx/>
              <a:buNone/>
            </a:pPr>
            <a:endPar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buFontTx/>
              <a:buNone/>
            </a:pPr>
            <a:endPar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buFontTx/>
              <a:buNone/>
            </a:pPr>
            <a:r>
              <a:rPr lang="en-GB" alt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Avoid treating someone less favourably because you think they have a particular characteristic</a:t>
            </a:r>
            <a:endParaRPr lang="en-GB"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endParaRPr lang="en-GB" dirty="0" smtClean="0"/>
          </a:p>
          <a:p>
            <a:pPr marL="0" indent="0">
              <a:buNone/>
            </a:pPr>
            <a:endParaRPr lang="en-GB" dirty="0"/>
          </a:p>
        </p:txBody>
      </p:sp>
      <p:pic>
        <p:nvPicPr>
          <p:cNvPr id="4" name="Picture 2" descr="\\Ballacleator\CSO Department Shared Data$\CSO\CoMin Division\Change and Reform Team\12. Projects\CRT20 Equality Act\2. Marketing, Comms &amp; PR\Images\Equality Logo\New Logo Design\Equality-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830473"/>
            <a:ext cx="2022231" cy="8199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rrowheads="1"/>
          </p:cNvPicPr>
          <p:nvPr/>
        </p:nvPicPr>
        <p:blipFill>
          <a:blip r:embed="rId4" cstate="print"/>
          <a:srcRect/>
          <a:stretch>
            <a:fillRect/>
          </a:stretch>
        </p:blipFill>
        <p:spPr bwMode="auto">
          <a:xfrm>
            <a:off x="8001000" y="5662660"/>
            <a:ext cx="938965" cy="1155567"/>
          </a:xfrm>
          <a:prstGeom prst="rect">
            <a:avLst/>
          </a:prstGeom>
          <a:noFill/>
          <a:ln w="9525">
            <a:noFill/>
            <a:miter lim="800000"/>
            <a:headEnd/>
            <a:tailEnd/>
          </a:ln>
          <a:effectLst/>
        </p:spPr>
      </p:pic>
    </p:spTree>
    <p:extLst>
      <p:ext uri="{BB962C8B-B14F-4D97-AF65-F5344CB8AC3E}">
        <p14:creationId xmlns:p14="http://schemas.microsoft.com/office/powerpoint/2010/main" val="1503402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3707</TotalTime>
  <Words>6377</Words>
  <Application>Microsoft Office PowerPoint</Application>
  <PresentationFormat>On-screen Show (4:3)</PresentationFormat>
  <Paragraphs>556</Paragraphs>
  <Slides>39</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Verdana</vt:lpstr>
      <vt:lpstr>Wingdings</vt:lpstr>
      <vt:lpstr>Office Theme</vt:lpstr>
      <vt:lpstr>PowerPoint Presentation</vt:lpstr>
      <vt:lpstr>PowerPoint Presentation</vt:lpstr>
      <vt:lpstr>Societal Benefits of Equality</vt:lpstr>
      <vt:lpstr>9 Protected Characteristics</vt:lpstr>
      <vt:lpstr>PowerPoint Presentation</vt:lpstr>
      <vt:lpstr>Types of Discrimination </vt:lpstr>
      <vt:lpstr>Direct Discrimination</vt:lpstr>
      <vt:lpstr>Direct Discrimination Through Association</vt:lpstr>
      <vt:lpstr>Direct Discrimination by Perception</vt:lpstr>
      <vt:lpstr>Indirect Discrimination</vt:lpstr>
      <vt:lpstr>Objective Justification</vt:lpstr>
      <vt:lpstr>PowerPoint Presentation</vt:lpstr>
      <vt:lpstr>Victimisation</vt:lpstr>
      <vt:lpstr>Age</vt:lpstr>
      <vt:lpstr>Disability </vt:lpstr>
      <vt:lpstr>Disability Discrimination </vt:lpstr>
      <vt:lpstr>Reasonable Adjustments</vt:lpstr>
      <vt:lpstr>Direct disability discrimination</vt:lpstr>
      <vt:lpstr>Disability Discrimination in employment</vt:lpstr>
      <vt:lpstr>Disability arising from discrimination</vt:lpstr>
      <vt:lpstr>Examples of things connected to a disability: </vt:lpstr>
      <vt:lpstr>Reasonable Adjustments Financial Support</vt:lpstr>
      <vt:lpstr>Gender Reassignment</vt:lpstr>
      <vt:lpstr>Gender Reassignment</vt:lpstr>
      <vt:lpstr>Sexual Orientation </vt:lpstr>
      <vt:lpstr>Bull v Preddy </vt:lpstr>
      <vt:lpstr>Marriage and Civil Partnership</vt:lpstr>
      <vt:lpstr>Pregnancy and Maternity</vt:lpstr>
      <vt:lpstr>Race</vt:lpstr>
      <vt:lpstr>Religion or Belief</vt:lpstr>
      <vt:lpstr>Sex</vt:lpstr>
      <vt:lpstr>Job Advertisements</vt:lpstr>
      <vt:lpstr>Genuine Occupational Requirements - job advertisements</vt:lpstr>
      <vt:lpstr>Interviews</vt:lpstr>
      <vt:lpstr>Questions to avoid in interviews</vt:lpstr>
      <vt:lpstr>Liability</vt:lpstr>
      <vt:lpstr>EASS statistics</vt:lpstr>
      <vt:lpstr>Next steps</vt:lpstr>
      <vt:lpstr>Can we reverse the trend through equality?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Mylchreest, Sam (CO)</dc:creator>
  <cp:lastModifiedBy>Kinnish, Dawn</cp:lastModifiedBy>
  <cp:revision>245</cp:revision>
  <cp:lastPrinted>2018-11-22T16:59:20Z</cp:lastPrinted>
  <dcterms:created xsi:type="dcterms:W3CDTF">2006-08-16T00:00:00Z</dcterms:created>
  <dcterms:modified xsi:type="dcterms:W3CDTF">2019-01-30T17:24:07Z</dcterms:modified>
</cp:coreProperties>
</file>